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Lst>
  <p:notesMasterIdLst>
    <p:notesMasterId r:id="rId47"/>
  </p:notesMasterIdLst>
  <p:sldIdLst>
    <p:sldId id="273" r:id="rId3"/>
    <p:sldId id="288" r:id="rId4"/>
    <p:sldId id="293" r:id="rId5"/>
    <p:sldId id="295" r:id="rId6"/>
    <p:sldId id="286" r:id="rId7"/>
    <p:sldId id="290" r:id="rId8"/>
    <p:sldId id="291" r:id="rId9"/>
    <p:sldId id="292" r:id="rId10"/>
    <p:sldId id="294" r:id="rId11"/>
    <p:sldId id="281" r:id="rId12"/>
    <p:sldId id="267" r:id="rId13"/>
    <p:sldId id="317" r:id="rId14"/>
    <p:sldId id="285" r:id="rId15"/>
    <p:sldId id="275" r:id="rId16"/>
    <p:sldId id="282" r:id="rId17"/>
    <p:sldId id="297" r:id="rId18"/>
    <p:sldId id="298" r:id="rId19"/>
    <p:sldId id="316" r:id="rId20"/>
    <p:sldId id="277" r:id="rId21"/>
    <p:sldId id="296" r:id="rId22"/>
    <p:sldId id="279" r:id="rId23"/>
    <p:sldId id="284" r:id="rId24"/>
    <p:sldId id="299" r:id="rId25"/>
    <p:sldId id="300" r:id="rId26"/>
    <p:sldId id="301" r:id="rId27"/>
    <p:sldId id="302" r:id="rId28"/>
    <p:sldId id="303" r:id="rId29"/>
    <p:sldId id="304" r:id="rId30"/>
    <p:sldId id="305" r:id="rId31"/>
    <p:sldId id="333" r:id="rId32"/>
    <p:sldId id="306" r:id="rId33"/>
    <p:sldId id="307" r:id="rId34"/>
    <p:sldId id="308" r:id="rId35"/>
    <p:sldId id="309" r:id="rId36"/>
    <p:sldId id="310" r:id="rId37"/>
    <p:sldId id="311" r:id="rId38"/>
    <p:sldId id="312" r:id="rId39"/>
    <p:sldId id="313" r:id="rId40"/>
    <p:sldId id="314" r:id="rId41"/>
    <p:sldId id="334" r:id="rId42"/>
    <p:sldId id="318" r:id="rId43"/>
    <p:sldId id="328" r:id="rId44"/>
    <p:sldId id="330" r:id="rId45"/>
    <p:sldId id="332" r:id="rId4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285" autoAdjust="0"/>
  </p:normalViewPr>
  <p:slideViewPr>
    <p:cSldViewPr snapToGrid="0">
      <p:cViewPr varScale="1">
        <p:scale>
          <a:sx n="54" d="100"/>
          <a:sy n="54" d="100"/>
        </p:scale>
        <p:origin x="10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7EBCD-6FCA-4BF7-9CFD-22027E27058D}" type="doc">
      <dgm:prSet loTypeId="urn:microsoft.com/office/officeart/2005/8/layout/process1" loCatId="process" qsTypeId="urn:microsoft.com/office/officeart/2005/8/quickstyle/simple1" qsCatId="simple" csTypeId="urn:microsoft.com/office/officeart/2005/8/colors/accent0_1" csCatId="mainScheme" phldr="1"/>
      <dgm:spPr/>
    </dgm:pt>
    <dgm:pt modelId="{CF1652D5-22A9-4CDE-9AD6-4CA957A9D1B9}">
      <dgm:prSet custT="1"/>
      <dgm:spPr/>
      <dgm:t>
        <a:bodyPr/>
        <a:lstStyle/>
        <a:p>
          <a:pPr>
            <a:lnSpc>
              <a:spcPct val="100000"/>
            </a:lnSpc>
            <a:spcAft>
              <a:spcPts val="0"/>
            </a:spcAft>
          </a:pPr>
          <a:r>
            <a:rPr lang="ru-RU" sz="1800" b="1" i="0" dirty="0">
              <a:solidFill>
                <a:srgbClr val="0070C0"/>
              </a:solidFill>
            </a:rPr>
            <a:t>ФГОС НОО:</a:t>
          </a:r>
          <a:br>
            <a:rPr lang="ru-RU" sz="1800" b="1" i="0" dirty="0">
              <a:solidFill>
                <a:srgbClr val="0070C0"/>
              </a:solidFill>
            </a:rPr>
          </a:br>
          <a:r>
            <a:rPr lang="ru-RU" sz="1800" b="1" i="0" dirty="0">
              <a:solidFill>
                <a:srgbClr val="0070C0"/>
              </a:solidFill>
            </a:rPr>
            <a:t>– 2954 – минимум;</a:t>
          </a:r>
          <a:br>
            <a:rPr lang="ru-RU" sz="1800" b="1" i="0" dirty="0">
              <a:solidFill>
                <a:srgbClr val="0070C0"/>
              </a:solidFill>
            </a:rPr>
          </a:br>
          <a:r>
            <a:rPr lang="ru-RU" sz="1800" b="1" i="0" dirty="0">
              <a:solidFill>
                <a:srgbClr val="0070C0"/>
              </a:solidFill>
            </a:rPr>
            <a:t>– 3190 – максимум.</a:t>
          </a:r>
          <a:br>
            <a:rPr lang="ru-RU" sz="1800" b="1" i="0" dirty="0">
              <a:solidFill>
                <a:srgbClr val="0070C0"/>
              </a:solidFill>
            </a:rPr>
          </a:br>
          <a:endParaRPr lang="ru-RU" sz="1800" b="1" i="0" dirty="0">
            <a:solidFill>
              <a:srgbClr val="0070C0"/>
            </a:solidFill>
          </a:endParaRPr>
        </a:p>
        <a:p>
          <a:pPr>
            <a:lnSpc>
              <a:spcPct val="100000"/>
            </a:lnSpc>
            <a:spcAft>
              <a:spcPts val="0"/>
            </a:spcAft>
          </a:pPr>
          <a:r>
            <a:rPr lang="ru-RU" sz="1800" b="1" i="0" dirty="0">
              <a:solidFill>
                <a:srgbClr val="0070C0"/>
              </a:solidFill>
            </a:rPr>
            <a:t>ФГОС ООО:</a:t>
          </a:r>
          <a:br>
            <a:rPr lang="ru-RU" sz="1800" b="1" i="0" dirty="0">
              <a:solidFill>
                <a:srgbClr val="0070C0"/>
              </a:solidFill>
            </a:rPr>
          </a:br>
          <a:r>
            <a:rPr lang="ru-RU" sz="1800" b="1" i="0" dirty="0">
              <a:solidFill>
                <a:srgbClr val="0070C0"/>
              </a:solidFill>
            </a:rPr>
            <a:t>– 5058 – минимум;</a:t>
          </a:r>
          <a:br>
            <a:rPr lang="ru-RU" sz="1800" b="1" i="0" dirty="0">
              <a:solidFill>
                <a:srgbClr val="0070C0"/>
              </a:solidFill>
            </a:rPr>
          </a:br>
          <a:r>
            <a:rPr lang="ru-RU" sz="1800" b="1" i="0" dirty="0">
              <a:solidFill>
                <a:srgbClr val="0070C0"/>
              </a:solidFill>
            </a:rPr>
            <a:t>– 5549 – максимум.</a:t>
          </a:r>
          <a:br>
            <a:rPr lang="ru-RU" sz="1800" b="1" i="0" dirty="0">
              <a:solidFill>
                <a:srgbClr val="0070C0"/>
              </a:solidFill>
            </a:rPr>
          </a:br>
          <a:endParaRPr lang="ru-RU" sz="1800" b="1" i="0" dirty="0">
            <a:solidFill>
              <a:srgbClr val="0070C0"/>
            </a:solidFill>
          </a:endParaRPr>
        </a:p>
        <a:p>
          <a:pPr>
            <a:lnSpc>
              <a:spcPct val="100000"/>
            </a:lnSpc>
            <a:spcAft>
              <a:spcPts val="0"/>
            </a:spcAft>
          </a:pPr>
          <a:r>
            <a:rPr lang="ru-RU" sz="1800" b="1" i="0" dirty="0">
              <a:solidFill>
                <a:srgbClr val="0070C0"/>
              </a:solidFill>
            </a:rPr>
            <a:t>Уменьшили объем внеурочной деятельности для НОО – до 1320 часов за четыре года</a:t>
          </a:r>
        </a:p>
      </dgm:t>
    </dgm:pt>
    <dgm:pt modelId="{AE6976E5-EFF0-42E3-B1A6-F7967A67FFA6}" type="parTrans" cxnId="{E7A285AF-5738-42E6-B41E-2510BDFDA7BF}">
      <dgm:prSet/>
      <dgm:spPr/>
      <dgm:t>
        <a:bodyPr/>
        <a:lstStyle/>
        <a:p>
          <a:endParaRPr lang="ru-RU"/>
        </a:p>
      </dgm:t>
    </dgm:pt>
    <dgm:pt modelId="{FC9EA450-8EE5-4B60-B75C-EC64DBB9569A}" type="sibTrans" cxnId="{E7A285AF-5738-42E6-B41E-2510BDFDA7BF}">
      <dgm:prSet/>
      <dgm:spPr/>
      <dgm:t>
        <a:bodyPr/>
        <a:lstStyle/>
        <a:p>
          <a:endParaRPr lang="ru-RU"/>
        </a:p>
      </dgm:t>
    </dgm:pt>
    <dgm:pt modelId="{9B42B22B-1327-46D4-9B9E-CF21CD19EBE9}">
      <dgm:prSet custT="1"/>
      <dgm:spPr/>
      <dgm:t>
        <a:bodyPr/>
        <a:lstStyle/>
        <a:p>
          <a:r>
            <a:rPr lang="ru-RU" sz="1800" b="1" i="0" dirty="0">
              <a:solidFill>
                <a:srgbClr val="C00000"/>
              </a:solidFill>
            </a:rPr>
            <a:t>Учтите объем аудиторной  нагрузки при разработке ООП, в том числе при распределении часов в учебном плане и тематическом планировании рабочих программ</a:t>
          </a:r>
        </a:p>
      </dgm:t>
    </dgm:pt>
    <dgm:pt modelId="{1B1100B7-4419-4355-8477-DA97E238AD97}" type="parTrans" cxnId="{397A6C9F-5176-490C-BF13-5AF13A92F266}">
      <dgm:prSet/>
      <dgm:spPr/>
      <dgm:t>
        <a:bodyPr/>
        <a:lstStyle/>
        <a:p>
          <a:endParaRPr lang="ru-RU"/>
        </a:p>
      </dgm:t>
    </dgm:pt>
    <dgm:pt modelId="{B9848DA2-1069-42F5-9E5B-FE33118A4E8B}" type="sibTrans" cxnId="{397A6C9F-5176-490C-BF13-5AF13A92F266}">
      <dgm:prSet/>
      <dgm:spPr/>
      <dgm:t>
        <a:bodyPr/>
        <a:lstStyle/>
        <a:p>
          <a:endParaRPr lang="ru-RU"/>
        </a:p>
      </dgm:t>
    </dgm:pt>
    <dgm:pt modelId="{7C00774A-DB18-43B2-90AE-3309B310365D}" type="pres">
      <dgm:prSet presAssocID="{9C17EBCD-6FCA-4BF7-9CFD-22027E27058D}" presName="Name0" presStyleCnt="0">
        <dgm:presLayoutVars>
          <dgm:dir/>
          <dgm:resizeHandles val="exact"/>
        </dgm:presLayoutVars>
      </dgm:prSet>
      <dgm:spPr/>
    </dgm:pt>
    <dgm:pt modelId="{91D8FA6C-BC31-4F8D-A865-3C0EA09053F5}" type="pres">
      <dgm:prSet presAssocID="{CF1652D5-22A9-4CDE-9AD6-4CA957A9D1B9}" presName="node" presStyleLbl="node1" presStyleIdx="0" presStyleCnt="2">
        <dgm:presLayoutVars>
          <dgm:bulletEnabled val="1"/>
        </dgm:presLayoutVars>
      </dgm:prSet>
      <dgm:spPr/>
    </dgm:pt>
    <dgm:pt modelId="{693030DF-FBB3-4FDA-ABB4-1FC15CEB5029}" type="pres">
      <dgm:prSet presAssocID="{FC9EA450-8EE5-4B60-B75C-EC64DBB9569A}" presName="sibTrans" presStyleLbl="sibTrans2D1" presStyleIdx="0" presStyleCnt="1"/>
      <dgm:spPr>
        <a:prstGeom prst="mathPlus">
          <a:avLst/>
        </a:prstGeom>
      </dgm:spPr>
    </dgm:pt>
    <dgm:pt modelId="{76709B23-793E-4CEC-95DF-DCB8D549FB05}" type="pres">
      <dgm:prSet presAssocID="{FC9EA450-8EE5-4B60-B75C-EC64DBB9569A}" presName="connectorText" presStyleLbl="sibTrans2D1" presStyleIdx="0" presStyleCnt="1"/>
      <dgm:spPr/>
    </dgm:pt>
    <dgm:pt modelId="{48E8ECB3-EC33-4F35-BC5A-C683D267CA1B}" type="pres">
      <dgm:prSet presAssocID="{9B42B22B-1327-46D4-9B9E-CF21CD19EBE9}" presName="node" presStyleLbl="node1" presStyleIdx="1" presStyleCnt="2">
        <dgm:presLayoutVars>
          <dgm:bulletEnabled val="1"/>
        </dgm:presLayoutVars>
      </dgm:prSet>
      <dgm:spPr/>
    </dgm:pt>
  </dgm:ptLst>
  <dgm:cxnLst>
    <dgm:cxn modelId="{C2F45A26-910C-44E7-AFD0-64140AC96A25}" type="presOf" srcId="{9B42B22B-1327-46D4-9B9E-CF21CD19EBE9}" destId="{48E8ECB3-EC33-4F35-BC5A-C683D267CA1B}" srcOrd="0" destOrd="0" presId="urn:microsoft.com/office/officeart/2005/8/layout/process1"/>
    <dgm:cxn modelId="{1D34D670-962C-4855-84B7-034AFAC9C1B1}" type="presOf" srcId="{9C17EBCD-6FCA-4BF7-9CFD-22027E27058D}" destId="{7C00774A-DB18-43B2-90AE-3309B310365D}" srcOrd="0" destOrd="0" presId="urn:microsoft.com/office/officeart/2005/8/layout/process1"/>
    <dgm:cxn modelId="{AB27EF72-8ECF-4B78-BF02-1F8FCD48E46C}" type="presOf" srcId="{FC9EA450-8EE5-4B60-B75C-EC64DBB9569A}" destId="{693030DF-FBB3-4FDA-ABB4-1FC15CEB5029}" srcOrd="0" destOrd="0" presId="urn:microsoft.com/office/officeart/2005/8/layout/process1"/>
    <dgm:cxn modelId="{36FEBF98-727B-43BD-B18E-CF40F50F083C}" type="presOf" srcId="{FC9EA450-8EE5-4B60-B75C-EC64DBB9569A}" destId="{76709B23-793E-4CEC-95DF-DCB8D549FB05}" srcOrd="1" destOrd="0" presId="urn:microsoft.com/office/officeart/2005/8/layout/process1"/>
    <dgm:cxn modelId="{397A6C9F-5176-490C-BF13-5AF13A92F266}" srcId="{9C17EBCD-6FCA-4BF7-9CFD-22027E27058D}" destId="{9B42B22B-1327-46D4-9B9E-CF21CD19EBE9}" srcOrd="1" destOrd="0" parTransId="{1B1100B7-4419-4355-8477-DA97E238AD97}" sibTransId="{B9848DA2-1069-42F5-9E5B-FE33118A4E8B}"/>
    <dgm:cxn modelId="{E7A285AF-5738-42E6-B41E-2510BDFDA7BF}" srcId="{9C17EBCD-6FCA-4BF7-9CFD-22027E27058D}" destId="{CF1652D5-22A9-4CDE-9AD6-4CA957A9D1B9}" srcOrd="0" destOrd="0" parTransId="{AE6976E5-EFF0-42E3-B1A6-F7967A67FFA6}" sibTransId="{FC9EA450-8EE5-4B60-B75C-EC64DBB9569A}"/>
    <dgm:cxn modelId="{0AAAFABB-B442-4F72-BBF5-664336463430}" type="presOf" srcId="{CF1652D5-22A9-4CDE-9AD6-4CA957A9D1B9}" destId="{91D8FA6C-BC31-4F8D-A865-3C0EA09053F5}" srcOrd="0" destOrd="0" presId="urn:microsoft.com/office/officeart/2005/8/layout/process1"/>
    <dgm:cxn modelId="{6E6C0287-FDC2-4740-A64E-DA3252F23ECC}" type="presParOf" srcId="{7C00774A-DB18-43B2-90AE-3309B310365D}" destId="{91D8FA6C-BC31-4F8D-A865-3C0EA09053F5}" srcOrd="0" destOrd="0" presId="urn:microsoft.com/office/officeart/2005/8/layout/process1"/>
    <dgm:cxn modelId="{6158CA1D-7DB3-4DA2-9A46-9493A78E1B96}" type="presParOf" srcId="{7C00774A-DB18-43B2-90AE-3309B310365D}" destId="{693030DF-FBB3-4FDA-ABB4-1FC15CEB5029}" srcOrd="1" destOrd="0" presId="urn:microsoft.com/office/officeart/2005/8/layout/process1"/>
    <dgm:cxn modelId="{7723264F-8F94-4019-B884-DCF99286F94C}" type="presParOf" srcId="{693030DF-FBB3-4FDA-ABB4-1FC15CEB5029}" destId="{76709B23-793E-4CEC-95DF-DCB8D549FB05}" srcOrd="0" destOrd="0" presId="urn:microsoft.com/office/officeart/2005/8/layout/process1"/>
    <dgm:cxn modelId="{8D6C4F2E-7049-4333-9473-6F298A443678}" type="presParOf" srcId="{7C00774A-DB18-43B2-90AE-3309B310365D}" destId="{48E8ECB3-EC33-4F35-BC5A-C683D267CA1B}"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17EBCD-6FCA-4BF7-9CFD-22027E27058D}" type="doc">
      <dgm:prSet loTypeId="urn:microsoft.com/office/officeart/2005/8/layout/process1" loCatId="process" qsTypeId="urn:microsoft.com/office/officeart/2005/8/quickstyle/simple1" qsCatId="simple" csTypeId="urn:microsoft.com/office/officeart/2005/8/colors/accent0_1" csCatId="mainScheme" phldr="1"/>
      <dgm:spPr/>
    </dgm:pt>
    <dgm:pt modelId="{CF1652D5-22A9-4CDE-9AD6-4CA957A9D1B9}">
      <dgm:prSet custT="1"/>
      <dgm:spPr/>
      <dgm:t>
        <a:bodyPr/>
        <a:lstStyle/>
        <a:p>
          <a:r>
            <a:rPr lang="ru-RU" sz="1600" b="1" i="0" dirty="0">
              <a:solidFill>
                <a:srgbClr val="0070C0"/>
              </a:solidFill>
            </a:rPr>
            <a:t>Каждый ученик должен быть обеспечен печатным пособием. Дополнительно можно предоставить электронную версию</a:t>
          </a:r>
        </a:p>
      </dgm:t>
    </dgm:pt>
    <dgm:pt modelId="{AE6976E5-EFF0-42E3-B1A6-F7967A67FFA6}" type="parTrans" cxnId="{E7A285AF-5738-42E6-B41E-2510BDFDA7BF}">
      <dgm:prSet/>
      <dgm:spPr/>
      <dgm:t>
        <a:bodyPr/>
        <a:lstStyle/>
        <a:p>
          <a:endParaRPr lang="ru-RU"/>
        </a:p>
      </dgm:t>
    </dgm:pt>
    <dgm:pt modelId="{FC9EA450-8EE5-4B60-B75C-EC64DBB9569A}" type="sibTrans" cxnId="{E7A285AF-5738-42E6-B41E-2510BDFDA7BF}">
      <dgm:prSet/>
      <dgm:spPr/>
      <dgm:t>
        <a:bodyPr/>
        <a:lstStyle/>
        <a:p>
          <a:endParaRPr lang="ru-RU"/>
        </a:p>
      </dgm:t>
    </dgm:pt>
    <dgm:pt modelId="{9B42B22B-1327-46D4-9B9E-CF21CD19EBE9}">
      <dgm:prSet custT="1"/>
      <dgm:spPr/>
      <dgm:t>
        <a:bodyPr/>
        <a:lstStyle/>
        <a:p>
          <a:r>
            <a:rPr lang="ru-RU" sz="1600" b="1" i="0" dirty="0">
              <a:solidFill>
                <a:srgbClr val="C00000"/>
              </a:solidFill>
            </a:rPr>
            <a:t>Учтите новые требования к форме пособий при разработке ООП, в том числе рабочих программ предметов, курсов, модулей.</a:t>
          </a:r>
          <a:br>
            <a:rPr lang="ru-RU" sz="1600" b="1" i="0" dirty="0">
              <a:solidFill>
                <a:srgbClr val="C00000"/>
              </a:solidFill>
            </a:rPr>
          </a:br>
          <a:endParaRPr lang="ru-RU" sz="1600" b="1" i="0" dirty="0">
            <a:solidFill>
              <a:srgbClr val="C00000"/>
            </a:solidFill>
          </a:endParaRPr>
        </a:p>
      </dgm:t>
    </dgm:pt>
    <dgm:pt modelId="{1B1100B7-4419-4355-8477-DA97E238AD97}" type="parTrans" cxnId="{397A6C9F-5176-490C-BF13-5AF13A92F266}">
      <dgm:prSet/>
      <dgm:spPr/>
      <dgm:t>
        <a:bodyPr/>
        <a:lstStyle/>
        <a:p>
          <a:endParaRPr lang="ru-RU"/>
        </a:p>
      </dgm:t>
    </dgm:pt>
    <dgm:pt modelId="{B9848DA2-1069-42F5-9E5B-FE33118A4E8B}" type="sibTrans" cxnId="{397A6C9F-5176-490C-BF13-5AF13A92F266}">
      <dgm:prSet/>
      <dgm:spPr/>
      <dgm:t>
        <a:bodyPr/>
        <a:lstStyle/>
        <a:p>
          <a:endParaRPr lang="ru-RU"/>
        </a:p>
      </dgm:t>
    </dgm:pt>
    <dgm:pt modelId="{372789CD-C17B-4D1C-BA2A-9CD703091CD5}">
      <dgm:prSet custT="1"/>
      <dgm:spPr/>
      <dgm:t>
        <a:bodyPr/>
        <a:lstStyle/>
        <a:p>
          <a:r>
            <a:rPr lang="ru-RU" sz="1600" b="1" i="0" dirty="0">
              <a:solidFill>
                <a:srgbClr val="C00000"/>
              </a:solidFill>
            </a:rPr>
            <a:t>Закупите необходимые учебные пособия в печатном виде</a:t>
          </a:r>
        </a:p>
      </dgm:t>
    </dgm:pt>
    <dgm:pt modelId="{824F7DDD-1097-4A3C-B8D1-BAC77FB9E9AA}" type="parTrans" cxnId="{0D5BAE00-F879-434F-AB6F-7F8D8585B36D}">
      <dgm:prSet/>
      <dgm:spPr/>
      <dgm:t>
        <a:bodyPr/>
        <a:lstStyle/>
        <a:p>
          <a:endParaRPr lang="ru-RU"/>
        </a:p>
      </dgm:t>
    </dgm:pt>
    <dgm:pt modelId="{A8D72E40-ED4A-48DC-BB53-271FAA69FEFC}" type="sibTrans" cxnId="{0D5BAE00-F879-434F-AB6F-7F8D8585B36D}">
      <dgm:prSet/>
      <dgm:spPr/>
      <dgm:t>
        <a:bodyPr/>
        <a:lstStyle/>
        <a:p>
          <a:endParaRPr lang="ru-RU"/>
        </a:p>
      </dgm:t>
    </dgm:pt>
    <dgm:pt modelId="{7C00774A-DB18-43B2-90AE-3309B310365D}" type="pres">
      <dgm:prSet presAssocID="{9C17EBCD-6FCA-4BF7-9CFD-22027E27058D}" presName="Name0" presStyleCnt="0">
        <dgm:presLayoutVars>
          <dgm:dir/>
          <dgm:resizeHandles val="exact"/>
        </dgm:presLayoutVars>
      </dgm:prSet>
      <dgm:spPr/>
    </dgm:pt>
    <dgm:pt modelId="{91D8FA6C-BC31-4F8D-A865-3C0EA09053F5}" type="pres">
      <dgm:prSet presAssocID="{CF1652D5-22A9-4CDE-9AD6-4CA957A9D1B9}" presName="node" presStyleLbl="node1" presStyleIdx="0" presStyleCnt="3">
        <dgm:presLayoutVars>
          <dgm:bulletEnabled val="1"/>
        </dgm:presLayoutVars>
      </dgm:prSet>
      <dgm:spPr/>
    </dgm:pt>
    <dgm:pt modelId="{693030DF-FBB3-4FDA-ABB4-1FC15CEB5029}" type="pres">
      <dgm:prSet presAssocID="{FC9EA450-8EE5-4B60-B75C-EC64DBB9569A}" presName="sibTrans" presStyleLbl="sibTrans2D1" presStyleIdx="0" presStyleCnt="2"/>
      <dgm:spPr>
        <a:prstGeom prst="rightArrow">
          <a:avLst/>
        </a:prstGeom>
      </dgm:spPr>
    </dgm:pt>
    <dgm:pt modelId="{76709B23-793E-4CEC-95DF-DCB8D549FB05}" type="pres">
      <dgm:prSet presAssocID="{FC9EA450-8EE5-4B60-B75C-EC64DBB9569A}" presName="connectorText" presStyleLbl="sibTrans2D1" presStyleIdx="0" presStyleCnt="2"/>
      <dgm:spPr/>
    </dgm:pt>
    <dgm:pt modelId="{48E8ECB3-EC33-4F35-BC5A-C683D267CA1B}" type="pres">
      <dgm:prSet presAssocID="{9B42B22B-1327-46D4-9B9E-CF21CD19EBE9}" presName="node" presStyleLbl="node1" presStyleIdx="1" presStyleCnt="3">
        <dgm:presLayoutVars>
          <dgm:bulletEnabled val="1"/>
        </dgm:presLayoutVars>
      </dgm:prSet>
      <dgm:spPr/>
    </dgm:pt>
    <dgm:pt modelId="{00B566EF-31F2-46B5-ADE8-589587034AEA}" type="pres">
      <dgm:prSet presAssocID="{B9848DA2-1069-42F5-9E5B-FE33118A4E8B}" presName="sibTrans" presStyleLbl="sibTrans2D1" presStyleIdx="1" presStyleCnt="2"/>
      <dgm:spPr>
        <a:prstGeom prst="mathPlus">
          <a:avLst/>
        </a:prstGeom>
      </dgm:spPr>
    </dgm:pt>
    <dgm:pt modelId="{FC196260-7247-4647-8130-8375FB9C49A0}" type="pres">
      <dgm:prSet presAssocID="{B9848DA2-1069-42F5-9E5B-FE33118A4E8B}" presName="connectorText" presStyleLbl="sibTrans2D1" presStyleIdx="1" presStyleCnt="2"/>
      <dgm:spPr/>
    </dgm:pt>
    <dgm:pt modelId="{48DEE193-91C1-42B9-ABB0-50EC5911CBAC}" type="pres">
      <dgm:prSet presAssocID="{372789CD-C17B-4D1C-BA2A-9CD703091CD5}" presName="node" presStyleLbl="node1" presStyleIdx="2" presStyleCnt="3">
        <dgm:presLayoutVars>
          <dgm:bulletEnabled val="1"/>
        </dgm:presLayoutVars>
      </dgm:prSet>
      <dgm:spPr/>
    </dgm:pt>
  </dgm:ptLst>
  <dgm:cxnLst>
    <dgm:cxn modelId="{0D5BAE00-F879-434F-AB6F-7F8D8585B36D}" srcId="{9C17EBCD-6FCA-4BF7-9CFD-22027E27058D}" destId="{372789CD-C17B-4D1C-BA2A-9CD703091CD5}" srcOrd="2" destOrd="0" parTransId="{824F7DDD-1097-4A3C-B8D1-BAC77FB9E9AA}" sibTransId="{A8D72E40-ED4A-48DC-BB53-271FAA69FEFC}"/>
    <dgm:cxn modelId="{6E553F09-8947-46BC-A92C-7AFF106E76EE}" type="presOf" srcId="{372789CD-C17B-4D1C-BA2A-9CD703091CD5}" destId="{48DEE193-91C1-42B9-ABB0-50EC5911CBAC}" srcOrd="0" destOrd="0" presId="urn:microsoft.com/office/officeart/2005/8/layout/process1"/>
    <dgm:cxn modelId="{C2F45A26-910C-44E7-AFD0-64140AC96A25}" type="presOf" srcId="{9B42B22B-1327-46D4-9B9E-CF21CD19EBE9}" destId="{48E8ECB3-EC33-4F35-BC5A-C683D267CA1B}" srcOrd="0" destOrd="0" presId="urn:microsoft.com/office/officeart/2005/8/layout/process1"/>
    <dgm:cxn modelId="{1D34D670-962C-4855-84B7-034AFAC9C1B1}" type="presOf" srcId="{9C17EBCD-6FCA-4BF7-9CFD-22027E27058D}" destId="{7C00774A-DB18-43B2-90AE-3309B310365D}" srcOrd="0" destOrd="0" presId="urn:microsoft.com/office/officeart/2005/8/layout/process1"/>
    <dgm:cxn modelId="{AB27EF72-8ECF-4B78-BF02-1F8FCD48E46C}" type="presOf" srcId="{FC9EA450-8EE5-4B60-B75C-EC64DBB9569A}" destId="{693030DF-FBB3-4FDA-ABB4-1FC15CEB5029}" srcOrd="0" destOrd="0" presId="urn:microsoft.com/office/officeart/2005/8/layout/process1"/>
    <dgm:cxn modelId="{36FEBF98-727B-43BD-B18E-CF40F50F083C}" type="presOf" srcId="{FC9EA450-8EE5-4B60-B75C-EC64DBB9569A}" destId="{76709B23-793E-4CEC-95DF-DCB8D549FB05}" srcOrd="1" destOrd="0" presId="urn:microsoft.com/office/officeart/2005/8/layout/process1"/>
    <dgm:cxn modelId="{397A6C9F-5176-490C-BF13-5AF13A92F266}" srcId="{9C17EBCD-6FCA-4BF7-9CFD-22027E27058D}" destId="{9B42B22B-1327-46D4-9B9E-CF21CD19EBE9}" srcOrd="1" destOrd="0" parTransId="{1B1100B7-4419-4355-8477-DA97E238AD97}" sibTransId="{B9848DA2-1069-42F5-9E5B-FE33118A4E8B}"/>
    <dgm:cxn modelId="{E7A285AF-5738-42E6-B41E-2510BDFDA7BF}" srcId="{9C17EBCD-6FCA-4BF7-9CFD-22027E27058D}" destId="{CF1652D5-22A9-4CDE-9AD6-4CA957A9D1B9}" srcOrd="0" destOrd="0" parTransId="{AE6976E5-EFF0-42E3-B1A6-F7967A67FFA6}" sibTransId="{FC9EA450-8EE5-4B60-B75C-EC64DBB9569A}"/>
    <dgm:cxn modelId="{0AAAFABB-B442-4F72-BBF5-664336463430}" type="presOf" srcId="{CF1652D5-22A9-4CDE-9AD6-4CA957A9D1B9}" destId="{91D8FA6C-BC31-4F8D-A865-3C0EA09053F5}" srcOrd="0" destOrd="0" presId="urn:microsoft.com/office/officeart/2005/8/layout/process1"/>
    <dgm:cxn modelId="{A8A4DAC1-B357-4AE1-A53D-4B8825062CAC}" type="presOf" srcId="{B9848DA2-1069-42F5-9E5B-FE33118A4E8B}" destId="{00B566EF-31F2-46B5-ADE8-589587034AEA}" srcOrd="0" destOrd="0" presId="urn:microsoft.com/office/officeart/2005/8/layout/process1"/>
    <dgm:cxn modelId="{5A308AE9-048F-4BE0-AE01-51977E1876E2}" type="presOf" srcId="{B9848DA2-1069-42F5-9E5B-FE33118A4E8B}" destId="{FC196260-7247-4647-8130-8375FB9C49A0}" srcOrd="1" destOrd="0" presId="urn:microsoft.com/office/officeart/2005/8/layout/process1"/>
    <dgm:cxn modelId="{6E6C0287-FDC2-4740-A64E-DA3252F23ECC}" type="presParOf" srcId="{7C00774A-DB18-43B2-90AE-3309B310365D}" destId="{91D8FA6C-BC31-4F8D-A865-3C0EA09053F5}" srcOrd="0" destOrd="0" presId="urn:microsoft.com/office/officeart/2005/8/layout/process1"/>
    <dgm:cxn modelId="{6158CA1D-7DB3-4DA2-9A46-9493A78E1B96}" type="presParOf" srcId="{7C00774A-DB18-43B2-90AE-3309B310365D}" destId="{693030DF-FBB3-4FDA-ABB4-1FC15CEB5029}" srcOrd="1" destOrd="0" presId="urn:microsoft.com/office/officeart/2005/8/layout/process1"/>
    <dgm:cxn modelId="{7723264F-8F94-4019-B884-DCF99286F94C}" type="presParOf" srcId="{693030DF-FBB3-4FDA-ABB4-1FC15CEB5029}" destId="{76709B23-793E-4CEC-95DF-DCB8D549FB05}" srcOrd="0" destOrd="0" presId="urn:microsoft.com/office/officeart/2005/8/layout/process1"/>
    <dgm:cxn modelId="{8D6C4F2E-7049-4333-9473-6F298A443678}" type="presParOf" srcId="{7C00774A-DB18-43B2-90AE-3309B310365D}" destId="{48E8ECB3-EC33-4F35-BC5A-C683D267CA1B}" srcOrd="2" destOrd="0" presId="urn:microsoft.com/office/officeart/2005/8/layout/process1"/>
    <dgm:cxn modelId="{61700967-93EF-4C6A-AF72-5B6DB1314835}" type="presParOf" srcId="{7C00774A-DB18-43B2-90AE-3309B310365D}" destId="{00B566EF-31F2-46B5-ADE8-589587034AEA}" srcOrd="3" destOrd="0" presId="urn:microsoft.com/office/officeart/2005/8/layout/process1"/>
    <dgm:cxn modelId="{1BDBA07E-427B-48B5-9226-8B6B6197F476}" type="presParOf" srcId="{00B566EF-31F2-46B5-ADE8-589587034AEA}" destId="{FC196260-7247-4647-8130-8375FB9C49A0}" srcOrd="0" destOrd="0" presId="urn:microsoft.com/office/officeart/2005/8/layout/process1"/>
    <dgm:cxn modelId="{C9D39073-4EF2-4FFC-A58A-AA1FD8B6EA4D}" type="presParOf" srcId="{7C00774A-DB18-43B2-90AE-3309B310365D}" destId="{48DEE193-91C1-42B9-ABB0-50EC5911CBA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17EBCD-6FCA-4BF7-9CFD-22027E27058D}" type="doc">
      <dgm:prSet loTypeId="urn:microsoft.com/office/officeart/2005/8/layout/process1" loCatId="process" qsTypeId="urn:microsoft.com/office/officeart/2005/8/quickstyle/simple1" qsCatId="simple" csTypeId="urn:microsoft.com/office/officeart/2005/8/colors/accent0_1" csCatId="mainScheme" phldr="1"/>
      <dgm:spPr/>
    </dgm:pt>
    <dgm:pt modelId="{C8768DD9-5FF2-4DF0-A74B-A551041237A7}">
      <dgm:prSet custT="1"/>
      <dgm:spPr/>
      <dgm:t>
        <a:bodyPr/>
        <a:lstStyle/>
        <a:p>
          <a:pPr algn="ctr"/>
          <a:r>
            <a:rPr lang="ru-RU" sz="1600" b="1" i="0" dirty="0">
              <a:solidFill>
                <a:srgbClr val="0070C0"/>
              </a:solidFill>
            </a:rPr>
            <a:t>Уточнили и расширили требования к результатам освоения программы по всем видам – личностным, </a:t>
          </a:r>
          <a:r>
            <a:rPr lang="ru-RU" sz="1600" b="1" i="0" dirty="0" err="1">
              <a:solidFill>
                <a:srgbClr val="0070C0"/>
              </a:solidFill>
            </a:rPr>
            <a:t>метапредметным</a:t>
          </a:r>
          <a:r>
            <a:rPr lang="ru-RU" sz="1600" b="1" i="0" dirty="0">
              <a:solidFill>
                <a:srgbClr val="0070C0"/>
              </a:solidFill>
            </a:rPr>
            <a:t>, предметным</a:t>
          </a:r>
          <a:r>
            <a:rPr lang="ru-RU" sz="1600" b="0" i="0" dirty="0"/>
            <a:t>. </a:t>
          </a:r>
          <a:endParaRPr lang="ru-RU" sz="1600" b="1" dirty="0">
            <a:solidFill>
              <a:srgbClr val="0070C0"/>
            </a:solidFill>
            <a:effectLst/>
          </a:endParaRPr>
        </a:p>
      </dgm:t>
    </dgm:pt>
    <dgm:pt modelId="{F4F0CE38-D947-453D-88B4-0AE5AA75D196}" type="parTrans" cxnId="{480D7E78-7295-46FE-BB24-E7410282369E}">
      <dgm:prSet/>
      <dgm:spPr/>
      <dgm:t>
        <a:bodyPr/>
        <a:lstStyle/>
        <a:p>
          <a:endParaRPr lang="ru-RU"/>
        </a:p>
      </dgm:t>
    </dgm:pt>
    <dgm:pt modelId="{71F0C01B-E673-4455-AC2C-0634004DB67B}" type="sibTrans" cxnId="{480D7E78-7295-46FE-BB24-E7410282369E}">
      <dgm:prSet/>
      <dgm:spPr/>
      <dgm:t>
        <a:bodyPr/>
        <a:lstStyle/>
        <a:p>
          <a:endParaRPr lang="ru-RU"/>
        </a:p>
      </dgm:t>
    </dgm:pt>
    <dgm:pt modelId="{75C4B4B8-E8BB-4A7C-B71D-C96CA97C971F}">
      <dgm:prSet custT="1"/>
      <dgm:spPr/>
      <dgm:t>
        <a:bodyPr/>
        <a:lstStyle/>
        <a:p>
          <a:r>
            <a:rPr lang="ru-RU" sz="1600" b="1" dirty="0">
              <a:solidFill>
                <a:srgbClr val="C00000"/>
              </a:solidFill>
              <a:effectLst/>
            </a:rPr>
            <a:t>Обратите внимание на изменение формулировок к личностным и </a:t>
          </a:r>
          <a:r>
            <a:rPr lang="ru-RU" sz="1600" b="1" dirty="0" err="1">
              <a:solidFill>
                <a:srgbClr val="C00000"/>
              </a:solidFill>
              <a:effectLst/>
            </a:rPr>
            <a:t>метапредметным</a:t>
          </a:r>
          <a:r>
            <a:rPr lang="ru-RU" sz="1600" b="1" dirty="0">
              <a:solidFill>
                <a:srgbClr val="C00000"/>
              </a:solidFill>
              <a:effectLst/>
            </a:rPr>
            <a:t> результатам</a:t>
          </a:r>
        </a:p>
      </dgm:t>
    </dgm:pt>
    <dgm:pt modelId="{FF71F8EB-73C5-4222-92DD-14B91F5CA2D1}" type="parTrans" cxnId="{B11752E8-7AC5-43F6-B189-46E4A0704AB1}">
      <dgm:prSet/>
      <dgm:spPr/>
      <dgm:t>
        <a:bodyPr/>
        <a:lstStyle/>
        <a:p>
          <a:endParaRPr lang="ru-RU"/>
        </a:p>
      </dgm:t>
    </dgm:pt>
    <dgm:pt modelId="{F1B0D2DC-3F95-4B3E-A4E0-453461B7DB72}" type="sibTrans" cxnId="{B11752E8-7AC5-43F6-B189-46E4A0704AB1}">
      <dgm:prSet/>
      <dgm:spPr/>
      <dgm:t>
        <a:bodyPr/>
        <a:lstStyle/>
        <a:p>
          <a:endParaRPr lang="ru-RU"/>
        </a:p>
      </dgm:t>
    </dgm:pt>
    <dgm:pt modelId="{A24A7F79-62D0-4AD3-A79C-DD35E4525E21}">
      <dgm:prSet custT="1"/>
      <dgm:spPr/>
      <dgm:t>
        <a:bodyPr/>
        <a:lstStyle/>
        <a:p>
          <a:r>
            <a:rPr lang="ru-RU" sz="1600" b="1" i="0" dirty="0">
              <a:solidFill>
                <a:srgbClr val="0070C0"/>
              </a:solidFill>
            </a:rPr>
            <a:t>На уровне ООО установили требования к предметным результатам при углубленном изучении некоторых дисциплин</a:t>
          </a:r>
          <a:endParaRPr lang="ru-RU" sz="1600" b="1" dirty="0">
            <a:solidFill>
              <a:srgbClr val="0070C0"/>
            </a:solidFill>
          </a:endParaRPr>
        </a:p>
      </dgm:t>
    </dgm:pt>
    <dgm:pt modelId="{4A366E88-91BC-4CA4-8E2B-509AE20EA519}" type="parTrans" cxnId="{9EC7DA3C-9DB4-4F91-86A7-961FD7F7A65B}">
      <dgm:prSet/>
      <dgm:spPr/>
      <dgm:t>
        <a:bodyPr/>
        <a:lstStyle/>
        <a:p>
          <a:endParaRPr lang="ru-RU"/>
        </a:p>
      </dgm:t>
    </dgm:pt>
    <dgm:pt modelId="{D04092DD-CCA2-4D78-955F-C420CC78B3B6}" type="sibTrans" cxnId="{9EC7DA3C-9DB4-4F91-86A7-961FD7F7A65B}">
      <dgm:prSet/>
      <dgm:spPr/>
      <dgm:t>
        <a:bodyPr/>
        <a:lstStyle/>
        <a:p>
          <a:endParaRPr lang="ru-RU"/>
        </a:p>
      </dgm:t>
    </dgm:pt>
    <dgm:pt modelId="{F05C49B5-FE22-46EA-9E9D-8777CA6B167C}">
      <dgm:prSet custT="1"/>
      <dgm:spPr/>
      <dgm:t>
        <a:bodyPr/>
        <a:lstStyle/>
        <a:p>
          <a:r>
            <a:rPr lang="ru-RU" sz="1600" b="1" i="0" dirty="0">
              <a:solidFill>
                <a:srgbClr val="C00000"/>
              </a:solidFill>
            </a:rPr>
            <a:t>Учтите эти требования при разработке ООП.</a:t>
          </a:r>
        </a:p>
        <a:p>
          <a:endParaRPr lang="ru-RU" sz="1700" dirty="0"/>
        </a:p>
      </dgm:t>
    </dgm:pt>
    <dgm:pt modelId="{4F9DB1CF-79F0-41F0-952F-1968B03B9F4A}" type="parTrans" cxnId="{78ABE954-C871-46EE-A541-77B4F2606754}">
      <dgm:prSet/>
      <dgm:spPr/>
      <dgm:t>
        <a:bodyPr/>
        <a:lstStyle/>
        <a:p>
          <a:endParaRPr lang="ru-RU"/>
        </a:p>
      </dgm:t>
    </dgm:pt>
    <dgm:pt modelId="{58A5B10C-4B04-418F-AF9D-6DCB152B23E1}" type="sibTrans" cxnId="{78ABE954-C871-46EE-A541-77B4F2606754}">
      <dgm:prSet/>
      <dgm:spPr/>
      <dgm:t>
        <a:bodyPr/>
        <a:lstStyle/>
        <a:p>
          <a:endParaRPr lang="ru-RU"/>
        </a:p>
      </dgm:t>
    </dgm:pt>
    <dgm:pt modelId="{7C00774A-DB18-43B2-90AE-3309B310365D}" type="pres">
      <dgm:prSet presAssocID="{9C17EBCD-6FCA-4BF7-9CFD-22027E27058D}" presName="Name0" presStyleCnt="0">
        <dgm:presLayoutVars>
          <dgm:dir/>
          <dgm:resizeHandles val="exact"/>
        </dgm:presLayoutVars>
      </dgm:prSet>
      <dgm:spPr/>
    </dgm:pt>
    <dgm:pt modelId="{636604CB-AD2A-469C-9EC5-209272F3E947}" type="pres">
      <dgm:prSet presAssocID="{C8768DD9-5FF2-4DF0-A74B-A551041237A7}" presName="node" presStyleLbl="node1" presStyleIdx="0" presStyleCnt="4" custScaleX="154868" custScaleY="111220">
        <dgm:presLayoutVars>
          <dgm:bulletEnabled val="1"/>
        </dgm:presLayoutVars>
      </dgm:prSet>
      <dgm:spPr/>
    </dgm:pt>
    <dgm:pt modelId="{D93CEAFE-8351-4231-B678-7823DB698AAE}" type="pres">
      <dgm:prSet presAssocID="{71F0C01B-E673-4455-AC2C-0634004DB67B}" presName="sibTrans" presStyleLbl="sibTrans2D1" presStyleIdx="0" presStyleCnt="3"/>
      <dgm:spPr>
        <a:prstGeom prst="mathPlus">
          <a:avLst/>
        </a:prstGeom>
      </dgm:spPr>
    </dgm:pt>
    <dgm:pt modelId="{AA461FF0-9E2B-4AAE-8D95-9B5BBD64FEFB}" type="pres">
      <dgm:prSet presAssocID="{71F0C01B-E673-4455-AC2C-0634004DB67B}" presName="connectorText" presStyleLbl="sibTrans2D1" presStyleIdx="0" presStyleCnt="3"/>
      <dgm:spPr/>
    </dgm:pt>
    <dgm:pt modelId="{1C7DB2E7-1AF7-4CCE-A3B0-71D0FE380F53}" type="pres">
      <dgm:prSet presAssocID="{A24A7F79-62D0-4AD3-A79C-DD35E4525E21}" presName="node" presStyleLbl="node1" presStyleIdx="1" presStyleCnt="4" custScaleX="123147">
        <dgm:presLayoutVars>
          <dgm:bulletEnabled val="1"/>
        </dgm:presLayoutVars>
      </dgm:prSet>
      <dgm:spPr/>
    </dgm:pt>
    <dgm:pt modelId="{35E6ED44-F72F-49A5-B683-E0CD99890267}" type="pres">
      <dgm:prSet presAssocID="{D04092DD-CCA2-4D78-955F-C420CC78B3B6}" presName="sibTrans" presStyleLbl="sibTrans2D1" presStyleIdx="1" presStyleCnt="3"/>
      <dgm:spPr/>
    </dgm:pt>
    <dgm:pt modelId="{FC416261-8D7C-4DED-843F-B4E0A3B8E0E7}" type="pres">
      <dgm:prSet presAssocID="{D04092DD-CCA2-4D78-955F-C420CC78B3B6}" presName="connectorText" presStyleLbl="sibTrans2D1" presStyleIdx="1" presStyleCnt="3"/>
      <dgm:spPr/>
    </dgm:pt>
    <dgm:pt modelId="{9D1BB26E-B08B-40E4-B462-354A8F6B8515}" type="pres">
      <dgm:prSet presAssocID="{F05C49B5-FE22-46EA-9E9D-8777CA6B167C}" presName="node" presStyleLbl="node1" presStyleIdx="2" presStyleCnt="4">
        <dgm:presLayoutVars>
          <dgm:bulletEnabled val="1"/>
        </dgm:presLayoutVars>
      </dgm:prSet>
      <dgm:spPr/>
    </dgm:pt>
    <dgm:pt modelId="{9D69F715-8744-4DDD-A3B8-5FCD41A34842}" type="pres">
      <dgm:prSet presAssocID="{58A5B10C-4B04-418F-AF9D-6DCB152B23E1}" presName="sibTrans" presStyleLbl="sibTrans2D1" presStyleIdx="2" presStyleCnt="3"/>
      <dgm:spPr>
        <a:prstGeom prst="mathPlus">
          <a:avLst/>
        </a:prstGeom>
      </dgm:spPr>
    </dgm:pt>
    <dgm:pt modelId="{B0D049D7-7ECE-44E3-B610-FF1522726B93}" type="pres">
      <dgm:prSet presAssocID="{58A5B10C-4B04-418F-AF9D-6DCB152B23E1}" presName="connectorText" presStyleLbl="sibTrans2D1" presStyleIdx="2" presStyleCnt="3"/>
      <dgm:spPr/>
    </dgm:pt>
    <dgm:pt modelId="{C49A8543-A148-466C-9F29-A9E58E3C3FE8}" type="pres">
      <dgm:prSet presAssocID="{75C4B4B8-E8BB-4A7C-B71D-C96CA97C971F}" presName="node" presStyleLbl="node1" presStyleIdx="3" presStyleCnt="4" custScaleX="151211" custScaleY="102145">
        <dgm:presLayoutVars>
          <dgm:bulletEnabled val="1"/>
        </dgm:presLayoutVars>
      </dgm:prSet>
      <dgm:spPr/>
    </dgm:pt>
  </dgm:ptLst>
  <dgm:cxnLst>
    <dgm:cxn modelId="{D4298535-8AEA-4345-A39D-DD6956DDB3B0}" type="presOf" srcId="{75C4B4B8-E8BB-4A7C-B71D-C96CA97C971F}" destId="{C49A8543-A148-466C-9F29-A9E58E3C3FE8}" srcOrd="0" destOrd="0" presId="urn:microsoft.com/office/officeart/2005/8/layout/process1"/>
    <dgm:cxn modelId="{9EC7DA3C-9DB4-4F91-86A7-961FD7F7A65B}" srcId="{9C17EBCD-6FCA-4BF7-9CFD-22027E27058D}" destId="{A24A7F79-62D0-4AD3-A79C-DD35E4525E21}" srcOrd="1" destOrd="0" parTransId="{4A366E88-91BC-4CA4-8E2B-509AE20EA519}" sibTransId="{D04092DD-CCA2-4D78-955F-C420CC78B3B6}"/>
    <dgm:cxn modelId="{C0BFF63D-32E1-4ED1-A818-2D5CE279E040}" type="presOf" srcId="{A24A7F79-62D0-4AD3-A79C-DD35E4525E21}" destId="{1C7DB2E7-1AF7-4CCE-A3B0-71D0FE380F53}" srcOrd="0" destOrd="0" presId="urn:microsoft.com/office/officeart/2005/8/layout/process1"/>
    <dgm:cxn modelId="{1D34D670-962C-4855-84B7-034AFAC9C1B1}" type="presOf" srcId="{9C17EBCD-6FCA-4BF7-9CFD-22027E27058D}" destId="{7C00774A-DB18-43B2-90AE-3309B310365D}" srcOrd="0" destOrd="0" presId="urn:microsoft.com/office/officeart/2005/8/layout/process1"/>
    <dgm:cxn modelId="{78ABE954-C871-46EE-A541-77B4F2606754}" srcId="{9C17EBCD-6FCA-4BF7-9CFD-22027E27058D}" destId="{F05C49B5-FE22-46EA-9E9D-8777CA6B167C}" srcOrd="2" destOrd="0" parTransId="{4F9DB1CF-79F0-41F0-952F-1968B03B9F4A}" sibTransId="{58A5B10C-4B04-418F-AF9D-6DCB152B23E1}"/>
    <dgm:cxn modelId="{480D7E78-7295-46FE-BB24-E7410282369E}" srcId="{9C17EBCD-6FCA-4BF7-9CFD-22027E27058D}" destId="{C8768DD9-5FF2-4DF0-A74B-A551041237A7}" srcOrd="0" destOrd="0" parTransId="{F4F0CE38-D947-453D-88B4-0AE5AA75D196}" sibTransId="{71F0C01B-E673-4455-AC2C-0634004DB67B}"/>
    <dgm:cxn modelId="{E562688B-ECEE-4637-8B48-C01C29F10380}" type="presOf" srcId="{D04092DD-CCA2-4D78-955F-C420CC78B3B6}" destId="{35E6ED44-F72F-49A5-B683-E0CD99890267}" srcOrd="0" destOrd="0" presId="urn:microsoft.com/office/officeart/2005/8/layout/process1"/>
    <dgm:cxn modelId="{AE9AC5A8-8A19-4505-A398-488B5D33460E}" type="presOf" srcId="{71F0C01B-E673-4455-AC2C-0634004DB67B}" destId="{AA461FF0-9E2B-4AAE-8D95-9B5BBD64FEFB}" srcOrd="1" destOrd="0" presId="urn:microsoft.com/office/officeart/2005/8/layout/process1"/>
    <dgm:cxn modelId="{B1678EAB-F3C5-4AB2-93DF-92C8F1097C30}" type="presOf" srcId="{71F0C01B-E673-4455-AC2C-0634004DB67B}" destId="{D93CEAFE-8351-4231-B678-7823DB698AAE}" srcOrd="0" destOrd="0" presId="urn:microsoft.com/office/officeart/2005/8/layout/process1"/>
    <dgm:cxn modelId="{278ABDB2-9850-469C-939C-0C136EE8373D}" type="presOf" srcId="{58A5B10C-4B04-418F-AF9D-6DCB152B23E1}" destId="{B0D049D7-7ECE-44E3-B610-FF1522726B93}" srcOrd="1" destOrd="0" presId="urn:microsoft.com/office/officeart/2005/8/layout/process1"/>
    <dgm:cxn modelId="{F876BAB3-2A48-46E0-8158-A8329E611F3C}" type="presOf" srcId="{D04092DD-CCA2-4D78-955F-C420CC78B3B6}" destId="{FC416261-8D7C-4DED-843F-B4E0A3B8E0E7}" srcOrd="1" destOrd="0" presId="urn:microsoft.com/office/officeart/2005/8/layout/process1"/>
    <dgm:cxn modelId="{C6DAABCA-2255-4A0C-AE3C-87F6CA03F5A3}" type="presOf" srcId="{58A5B10C-4B04-418F-AF9D-6DCB152B23E1}" destId="{9D69F715-8744-4DDD-A3B8-5FCD41A34842}" srcOrd="0" destOrd="0" presId="urn:microsoft.com/office/officeart/2005/8/layout/process1"/>
    <dgm:cxn modelId="{49E042D4-C6E3-4B9B-B7CA-9E8EBC4AF1D5}" type="presOf" srcId="{C8768DD9-5FF2-4DF0-A74B-A551041237A7}" destId="{636604CB-AD2A-469C-9EC5-209272F3E947}" srcOrd="0" destOrd="0" presId="urn:microsoft.com/office/officeart/2005/8/layout/process1"/>
    <dgm:cxn modelId="{B11752E8-7AC5-43F6-B189-46E4A0704AB1}" srcId="{9C17EBCD-6FCA-4BF7-9CFD-22027E27058D}" destId="{75C4B4B8-E8BB-4A7C-B71D-C96CA97C971F}" srcOrd="3" destOrd="0" parTransId="{FF71F8EB-73C5-4222-92DD-14B91F5CA2D1}" sibTransId="{F1B0D2DC-3F95-4B3E-A4E0-453461B7DB72}"/>
    <dgm:cxn modelId="{4BB701F0-A931-4A9D-93A8-4FB2E330A6A4}" type="presOf" srcId="{F05C49B5-FE22-46EA-9E9D-8777CA6B167C}" destId="{9D1BB26E-B08B-40E4-B462-354A8F6B8515}" srcOrd="0" destOrd="0" presId="urn:microsoft.com/office/officeart/2005/8/layout/process1"/>
    <dgm:cxn modelId="{D3DB418D-E722-4541-9C60-57ABF7039AA2}" type="presParOf" srcId="{7C00774A-DB18-43B2-90AE-3309B310365D}" destId="{636604CB-AD2A-469C-9EC5-209272F3E947}" srcOrd="0" destOrd="0" presId="urn:microsoft.com/office/officeart/2005/8/layout/process1"/>
    <dgm:cxn modelId="{0D1EFAAA-7EBD-4031-A201-EB783458D110}" type="presParOf" srcId="{7C00774A-DB18-43B2-90AE-3309B310365D}" destId="{D93CEAFE-8351-4231-B678-7823DB698AAE}" srcOrd="1" destOrd="0" presId="urn:microsoft.com/office/officeart/2005/8/layout/process1"/>
    <dgm:cxn modelId="{F7E207F8-A4B6-43BE-B850-DC3B6EE05215}" type="presParOf" srcId="{D93CEAFE-8351-4231-B678-7823DB698AAE}" destId="{AA461FF0-9E2B-4AAE-8D95-9B5BBD64FEFB}" srcOrd="0" destOrd="0" presId="urn:microsoft.com/office/officeart/2005/8/layout/process1"/>
    <dgm:cxn modelId="{0A852AAE-1D44-48AA-B5CC-4C7FA6ECC82E}" type="presParOf" srcId="{7C00774A-DB18-43B2-90AE-3309B310365D}" destId="{1C7DB2E7-1AF7-4CCE-A3B0-71D0FE380F53}" srcOrd="2" destOrd="0" presId="urn:microsoft.com/office/officeart/2005/8/layout/process1"/>
    <dgm:cxn modelId="{407E41C5-8C8D-41E2-B189-E4D49FA92759}" type="presParOf" srcId="{7C00774A-DB18-43B2-90AE-3309B310365D}" destId="{35E6ED44-F72F-49A5-B683-E0CD99890267}" srcOrd="3" destOrd="0" presId="urn:microsoft.com/office/officeart/2005/8/layout/process1"/>
    <dgm:cxn modelId="{C77A93E3-8288-4E7A-9FB0-C2243E0F00AE}" type="presParOf" srcId="{35E6ED44-F72F-49A5-B683-E0CD99890267}" destId="{FC416261-8D7C-4DED-843F-B4E0A3B8E0E7}" srcOrd="0" destOrd="0" presId="urn:microsoft.com/office/officeart/2005/8/layout/process1"/>
    <dgm:cxn modelId="{F6B5775A-E171-4FAD-9768-828B04BEA8DD}" type="presParOf" srcId="{7C00774A-DB18-43B2-90AE-3309B310365D}" destId="{9D1BB26E-B08B-40E4-B462-354A8F6B8515}" srcOrd="4" destOrd="0" presId="urn:microsoft.com/office/officeart/2005/8/layout/process1"/>
    <dgm:cxn modelId="{588BC19C-38FA-4DAE-9AFE-BF61FE2792FF}" type="presParOf" srcId="{7C00774A-DB18-43B2-90AE-3309B310365D}" destId="{9D69F715-8744-4DDD-A3B8-5FCD41A34842}" srcOrd="5" destOrd="0" presId="urn:microsoft.com/office/officeart/2005/8/layout/process1"/>
    <dgm:cxn modelId="{6BE22587-5B22-46D9-B582-401CAC8EB439}" type="presParOf" srcId="{9D69F715-8744-4DDD-A3B8-5FCD41A34842}" destId="{B0D049D7-7ECE-44E3-B610-FF1522726B93}" srcOrd="0" destOrd="0" presId="urn:microsoft.com/office/officeart/2005/8/layout/process1"/>
    <dgm:cxn modelId="{41E771E0-95EB-4D1D-97A8-043E9A9F191E}" type="presParOf" srcId="{7C00774A-DB18-43B2-90AE-3309B310365D}" destId="{C49A8543-A148-466C-9F29-A9E58E3C3FE8}"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17EBCD-6FCA-4BF7-9CFD-22027E27058D}" type="doc">
      <dgm:prSet loTypeId="urn:microsoft.com/office/officeart/2005/8/layout/process1" loCatId="process" qsTypeId="urn:microsoft.com/office/officeart/2005/8/quickstyle/simple1" qsCatId="simple" csTypeId="urn:microsoft.com/office/officeart/2005/8/colors/accent0_1" csCatId="mainScheme" phldr="1"/>
      <dgm:spPr/>
    </dgm:pt>
    <dgm:pt modelId="{CF1652D5-22A9-4CDE-9AD6-4CA957A9D1B9}">
      <dgm:prSet custT="1"/>
      <dgm:spPr/>
      <dgm:t>
        <a:bodyPr/>
        <a:lstStyle/>
        <a:p>
          <a:r>
            <a:rPr lang="ru-RU" sz="1600" b="1" i="0" dirty="0">
              <a:solidFill>
                <a:srgbClr val="0070C0"/>
              </a:solidFill>
            </a:rPr>
            <a:t>Закреплена возможность обучения по группам:  в том числе с углубленным изучением отдельных предметов, с учетом успеваемости, образовательных потребностей и интересов, психического и физического здоровья, пола  и др.</a:t>
          </a:r>
        </a:p>
      </dgm:t>
    </dgm:pt>
    <dgm:pt modelId="{AE6976E5-EFF0-42E3-B1A6-F7967A67FFA6}" type="parTrans" cxnId="{E7A285AF-5738-42E6-B41E-2510BDFDA7BF}">
      <dgm:prSet/>
      <dgm:spPr/>
      <dgm:t>
        <a:bodyPr/>
        <a:lstStyle/>
        <a:p>
          <a:endParaRPr lang="ru-RU"/>
        </a:p>
      </dgm:t>
    </dgm:pt>
    <dgm:pt modelId="{FC9EA450-8EE5-4B60-B75C-EC64DBB9569A}" type="sibTrans" cxnId="{E7A285AF-5738-42E6-B41E-2510BDFDA7BF}">
      <dgm:prSet/>
      <dgm:spPr/>
      <dgm:t>
        <a:bodyPr/>
        <a:lstStyle/>
        <a:p>
          <a:endParaRPr lang="ru-RU"/>
        </a:p>
      </dgm:t>
    </dgm:pt>
    <dgm:pt modelId="{9B42B22B-1327-46D4-9B9E-CF21CD19EBE9}">
      <dgm:prSet custT="1"/>
      <dgm:spPr/>
      <dgm:t>
        <a:bodyPr/>
        <a:lstStyle/>
        <a:p>
          <a:r>
            <a:rPr lang="ru-RU" sz="1600" b="1" i="0" dirty="0">
              <a:solidFill>
                <a:srgbClr val="C00000"/>
              </a:solidFill>
            </a:rPr>
            <a:t>Для успешного освоения программы надо применять разные образовательные модели в группах, на которые разделили класс</a:t>
          </a:r>
        </a:p>
      </dgm:t>
    </dgm:pt>
    <dgm:pt modelId="{1B1100B7-4419-4355-8477-DA97E238AD97}" type="parTrans" cxnId="{397A6C9F-5176-490C-BF13-5AF13A92F266}">
      <dgm:prSet/>
      <dgm:spPr/>
      <dgm:t>
        <a:bodyPr/>
        <a:lstStyle/>
        <a:p>
          <a:endParaRPr lang="ru-RU"/>
        </a:p>
      </dgm:t>
    </dgm:pt>
    <dgm:pt modelId="{B9848DA2-1069-42F5-9E5B-FE33118A4E8B}" type="sibTrans" cxnId="{397A6C9F-5176-490C-BF13-5AF13A92F266}">
      <dgm:prSet/>
      <dgm:spPr/>
      <dgm:t>
        <a:bodyPr/>
        <a:lstStyle/>
        <a:p>
          <a:endParaRPr lang="ru-RU"/>
        </a:p>
      </dgm:t>
    </dgm:pt>
    <dgm:pt modelId="{7C00774A-DB18-43B2-90AE-3309B310365D}" type="pres">
      <dgm:prSet presAssocID="{9C17EBCD-6FCA-4BF7-9CFD-22027E27058D}" presName="Name0" presStyleCnt="0">
        <dgm:presLayoutVars>
          <dgm:dir/>
          <dgm:resizeHandles val="exact"/>
        </dgm:presLayoutVars>
      </dgm:prSet>
      <dgm:spPr/>
    </dgm:pt>
    <dgm:pt modelId="{91D8FA6C-BC31-4F8D-A865-3C0EA09053F5}" type="pres">
      <dgm:prSet presAssocID="{CF1652D5-22A9-4CDE-9AD6-4CA957A9D1B9}" presName="node" presStyleLbl="node1" presStyleIdx="0" presStyleCnt="2">
        <dgm:presLayoutVars>
          <dgm:bulletEnabled val="1"/>
        </dgm:presLayoutVars>
      </dgm:prSet>
      <dgm:spPr/>
    </dgm:pt>
    <dgm:pt modelId="{693030DF-FBB3-4FDA-ABB4-1FC15CEB5029}" type="pres">
      <dgm:prSet presAssocID="{FC9EA450-8EE5-4B60-B75C-EC64DBB9569A}" presName="sibTrans" presStyleLbl="sibTrans2D1" presStyleIdx="0" presStyleCnt="1" custAng="5400000"/>
      <dgm:spPr>
        <a:prstGeom prst="upArrow">
          <a:avLst/>
        </a:prstGeom>
      </dgm:spPr>
    </dgm:pt>
    <dgm:pt modelId="{76709B23-793E-4CEC-95DF-DCB8D549FB05}" type="pres">
      <dgm:prSet presAssocID="{FC9EA450-8EE5-4B60-B75C-EC64DBB9569A}" presName="connectorText" presStyleLbl="sibTrans2D1" presStyleIdx="0" presStyleCnt="1"/>
      <dgm:spPr/>
    </dgm:pt>
    <dgm:pt modelId="{48E8ECB3-EC33-4F35-BC5A-C683D267CA1B}" type="pres">
      <dgm:prSet presAssocID="{9B42B22B-1327-46D4-9B9E-CF21CD19EBE9}" presName="node" presStyleLbl="node1" presStyleIdx="1" presStyleCnt="2">
        <dgm:presLayoutVars>
          <dgm:bulletEnabled val="1"/>
        </dgm:presLayoutVars>
      </dgm:prSet>
      <dgm:spPr/>
    </dgm:pt>
  </dgm:ptLst>
  <dgm:cxnLst>
    <dgm:cxn modelId="{C2F45A26-910C-44E7-AFD0-64140AC96A25}" type="presOf" srcId="{9B42B22B-1327-46D4-9B9E-CF21CD19EBE9}" destId="{48E8ECB3-EC33-4F35-BC5A-C683D267CA1B}" srcOrd="0" destOrd="0" presId="urn:microsoft.com/office/officeart/2005/8/layout/process1"/>
    <dgm:cxn modelId="{1D34D670-962C-4855-84B7-034AFAC9C1B1}" type="presOf" srcId="{9C17EBCD-6FCA-4BF7-9CFD-22027E27058D}" destId="{7C00774A-DB18-43B2-90AE-3309B310365D}" srcOrd="0" destOrd="0" presId="urn:microsoft.com/office/officeart/2005/8/layout/process1"/>
    <dgm:cxn modelId="{AB27EF72-8ECF-4B78-BF02-1F8FCD48E46C}" type="presOf" srcId="{FC9EA450-8EE5-4B60-B75C-EC64DBB9569A}" destId="{693030DF-FBB3-4FDA-ABB4-1FC15CEB5029}" srcOrd="0" destOrd="0" presId="urn:microsoft.com/office/officeart/2005/8/layout/process1"/>
    <dgm:cxn modelId="{36FEBF98-727B-43BD-B18E-CF40F50F083C}" type="presOf" srcId="{FC9EA450-8EE5-4B60-B75C-EC64DBB9569A}" destId="{76709B23-793E-4CEC-95DF-DCB8D549FB05}" srcOrd="1" destOrd="0" presId="urn:microsoft.com/office/officeart/2005/8/layout/process1"/>
    <dgm:cxn modelId="{397A6C9F-5176-490C-BF13-5AF13A92F266}" srcId="{9C17EBCD-6FCA-4BF7-9CFD-22027E27058D}" destId="{9B42B22B-1327-46D4-9B9E-CF21CD19EBE9}" srcOrd="1" destOrd="0" parTransId="{1B1100B7-4419-4355-8477-DA97E238AD97}" sibTransId="{B9848DA2-1069-42F5-9E5B-FE33118A4E8B}"/>
    <dgm:cxn modelId="{E7A285AF-5738-42E6-B41E-2510BDFDA7BF}" srcId="{9C17EBCD-6FCA-4BF7-9CFD-22027E27058D}" destId="{CF1652D5-22A9-4CDE-9AD6-4CA957A9D1B9}" srcOrd="0" destOrd="0" parTransId="{AE6976E5-EFF0-42E3-B1A6-F7967A67FFA6}" sibTransId="{FC9EA450-8EE5-4B60-B75C-EC64DBB9569A}"/>
    <dgm:cxn modelId="{0AAAFABB-B442-4F72-BBF5-664336463430}" type="presOf" srcId="{CF1652D5-22A9-4CDE-9AD6-4CA957A9D1B9}" destId="{91D8FA6C-BC31-4F8D-A865-3C0EA09053F5}" srcOrd="0" destOrd="0" presId="urn:microsoft.com/office/officeart/2005/8/layout/process1"/>
    <dgm:cxn modelId="{6E6C0287-FDC2-4740-A64E-DA3252F23ECC}" type="presParOf" srcId="{7C00774A-DB18-43B2-90AE-3309B310365D}" destId="{91D8FA6C-BC31-4F8D-A865-3C0EA09053F5}" srcOrd="0" destOrd="0" presId="urn:microsoft.com/office/officeart/2005/8/layout/process1"/>
    <dgm:cxn modelId="{6158CA1D-7DB3-4DA2-9A46-9493A78E1B96}" type="presParOf" srcId="{7C00774A-DB18-43B2-90AE-3309B310365D}" destId="{693030DF-FBB3-4FDA-ABB4-1FC15CEB5029}" srcOrd="1" destOrd="0" presId="urn:microsoft.com/office/officeart/2005/8/layout/process1"/>
    <dgm:cxn modelId="{7723264F-8F94-4019-B884-DCF99286F94C}" type="presParOf" srcId="{693030DF-FBB3-4FDA-ABB4-1FC15CEB5029}" destId="{76709B23-793E-4CEC-95DF-DCB8D549FB05}" srcOrd="0" destOrd="0" presId="urn:microsoft.com/office/officeart/2005/8/layout/process1"/>
    <dgm:cxn modelId="{8D6C4F2E-7049-4333-9473-6F298A443678}" type="presParOf" srcId="{7C00774A-DB18-43B2-90AE-3309B310365D}" destId="{48E8ECB3-EC33-4F35-BC5A-C683D267CA1B}"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17EBCD-6FCA-4BF7-9CFD-22027E27058D}" type="doc">
      <dgm:prSet loTypeId="urn:microsoft.com/office/officeart/2005/8/layout/process1" loCatId="process" qsTypeId="urn:microsoft.com/office/officeart/2005/8/quickstyle/simple1" qsCatId="simple" csTypeId="urn:microsoft.com/office/officeart/2005/8/colors/accent0_1" csCatId="mainScheme" phldr="1"/>
      <dgm:spPr/>
    </dgm:pt>
    <dgm:pt modelId="{C8768DD9-5FF2-4DF0-A74B-A551041237A7}">
      <dgm:prSet custT="1"/>
      <dgm:spPr/>
      <dgm:t>
        <a:bodyPr/>
        <a:lstStyle/>
        <a:p>
          <a:r>
            <a:rPr lang="ru-RU" sz="1600" b="1" dirty="0">
              <a:solidFill>
                <a:srgbClr val="0070C0"/>
              </a:solidFill>
              <a:effectLst/>
            </a:rPr>
            <a:t>ФГОС устанавливают вариативность содержания ООП. </a:t>
          </a:r>
        </a:p>
      </dgm:t>
    </dgm:pt>
    <dgm:pt modelId="{F4F0CE38-D947-453D-88B4-0AE5AA75D196}" type="parTrans" cxnId="{480D7E78-7295-46FE-BB24-E7410282369E}">
      <dgm:prSet/>
      <dgm:spPr/>
      <dgm:t>
        <a:bodyPr/>
        <a:lstStyle/>
        <a:p>
          <a:endParaRPr lang="ru-RU"/>
        </a:p>
      </dgm:t>
    </dgm:pt>
    <dgm:pt modelId="{71F0C01B-E673-4455-AC2C-0634004DB67B}" type="sibTrans" cxnId="{480D7E78-7295-46FE-BB24-E7410282369E}">
      <dgm:prSet/>
      <dgm:spPr/>
      <dgm:t>
        <a:bodyPr/>
        <a:lstStyle/>
        <a:p>
          <a:endParaRPr lang="ru-RU"/>
        </a:p>
      </dgm:t>
    </dgm:pt>
    <dgm:pt modelId="{F6946069-E5C7-4B65-8F1D-AA8B56FD51CF}">
      <dgm:prSet custT="1"/>
      <dgm:spPr/>
      <dgm:t>
        <a:bodyPr/>
        <a:lstStyle/>
        <a:p>
          <a:r>
            <a:rPr lang="ru-RU" sz="1400" b="1" dirty="0">
              <a:solidFill>
                <a:srgbClr val="0070C0"/>
              </a:solidFill>
              <a:effectLst/>
            </a:rPr>
            <a:t>Три способа:</a:t>
          </a:r>
        </a:p>
        <a:p>
          <a:r>
            <a:rPr lang="ru-RU" sz="1400" b="1" dirty="0">
              <a:solidFill>
                <a:srgbClr val="0070C0"/>
              </a:solidFill>
              <a:effectLst/>
            </a:rPr>
            <a:t>– сочетание различных учебных единиц (предметов, курсов, модулей);</a:t>
          </a:r>
          <a:br>
            <a:rPr lang="ru-RU" sz="1400" b="1" dirty="0">
              <a:solidFill>
                <a:srgbClr val="0070C0"/>
              </a:solidFill>
              <a:effectLst/>
            </a:rPr>
          </a:br>
          <a:r>
            <a:rPr lang="ru-RU" sz="1400" b="1" dirty="0">
              <a:solidFill>
                <a:srgbClr val="0070C0"/>
              </a:solidFill>
              <a:effectLst/>
            </a:rPr>
            <a:t>–углубленное изучение предмета;</a:t>
          </a:r>
          <a:br>
            <a:rPr lang="ru-RU" sz="1400" b="1" dirty="0">
              <a:solidFill>
                <a:srgbClr val="0070C0"/>
              </a:solidFill>
              <a:effectLst/>
            </a:rPr>
          </a:br>
          <a:r>
            <a:rPr lang="ru-RU" sz="1400" b="1" dirty="0">
              <a:solidFill>
                <a:srgbClr val="0070C0"/>
              </a:solidFill>
              <a:effectLst/>
            </a:rPr>
            <a:t>– разработка ИУП</a:t>
          </a:r>
          <a:br>
            <a:rPr lang="ru-RU" sz="1400" b="1" dirty="0">
              <a:solidFill>
                <a:srgbClr val="0070C0"/>
              </a:solidFill>
              <a:effectLst/>
            </a:rPr>
          </a:br>
          <a:r>
            <a:rPr lang="ru-RU" sz="900" dirty="0">
              <a:effectLst/>
            </a:rPr>
            <a:t> </a:t>
          </a:r>
        </a:p>
      </dgm:t>
    </dgm:pt>
    <dgm:pt modelId="{48BD40DC-58AB-4583-B59A-BA7658268B77}" type="parTrans" cxnId="{B3060333-6E7A-4365-B53C-95C2D141CE26}">
      <dgm:prSet/>
      <dgm:spPr/>
      <dgm:t>
        <a:bodyPr/>
        <a:lstStyle/>
        <a:p>
          <a:endParaRPr lang="ru-RU"/>
        </a:p>
      </dgm:t>
    </dgm:pt>
    <dgm:pt modelId="{3B3662FC-CB14-432F-8ABE-BBF076E7368E}" type="sibTrans" cxnId="{B3060333-6E7A-4365-B53C-95C2D141CE26}">
      <dgm:prSet/>
      <dgm:spPr/>
      <dgm:t>
        <a:bodyPr/>
        <a:lstStyle/>
        <a:p>
          <a:endParaRPr lang="ru-RU"/>
        </a:p>
      </dgm:t>
    </dgm:pt>
    <dgm:pt modelId="{75C4B4B8-E8BB-4A7C-B71D-C96CA97C971F}">
      <dgm:prSet custT="1"/>
      <dgm:spPr/>
      <dgm:t>
        <a:bodyPr/>
        <a:lstStyle/>
        <a:p>
          <a:r>
            <a:rPr lang="ru-RU" sz="1400" b="1" dirty="0">
              <a:solidFill>
                <a:srgbClr val="C00000"/>
              </a:solidFill>
              <a:effectLst/>
            </a:rPr>
            <a:t>Введите углубленное изучение предметов на уровне НОО и ООО, если есть запрос от учеников и родителей, необходимые условия.</a:t>
          </a:r>
          <a:br>
            <a:rPr lang="ru-RU" sz="1400" b="1" dirty="0">
              <a:solidFill>
                <a:srgbClr val="C00000"/>
              </a:solidFill>
              <a:effectLst/>
            </a:rPr>
          </a:br>
          <a:endParaRPr lang="ru-RU" sz="1400" b="1" dirty="0">
            <a:solidFill>
              <a:srgbClr val="C00000"/>
            </a:solidFill>
            <a:effectLst/>
          </a:endParaRPr>
        </a:p>
      </dgm:t>
    </dgm:pt>
    <dgm:pt modelId="{FF71F8EB-73C5-4222-92DD-14B91F5CA2D1}" type="parTrans" cxnId="{B11752E8-7AC5-43F6-B189-46E4A0704AB1}">
      <dgm:prSet/>
      <dgm:spPr/>
      <dgm:t>
        <a:bodyPr/>
        <a:lstStyle/>
        <a:p>
          <a:endParaRPr lang="ru-RU"/>
        </a:p>
      </dgm:t>
    </dgm:pt>
    <dgm:pt modelId="{F1B0D2DC-3F95-4B3E-A4E0-453461B7DB72}" type="sibTrans" cxnId="{B11752E8-7AC5-43F6-B189-46E4A0704AB1}">
      <dgm:prSet/>
      <dgm:spPr/>
      <dgm:t>
        <a:bodyPr/>
        <a:lstStyle/>
        <a:p>
          <a:endParaRPr lang="ru-RU"/>
        </a:p>
      </dgm:t>
    </dgm:pt>
    <dgm:pt modelId="{CB095FE2-57AB-4E79-9927-D5F17803B171}">
      <dgm:prSet custT="1"/>
      <dgm:spPr/>
      <dgm:t>
        <a:bodyPr/>
        <a:lstStyle/>
        <a:p>
          <a:pPr>
            <a:lnSpc>
              <a:spcPct val="100000"/>
            </a:lnSpc>
            <a:spcAft>
              <a:spcPts val="0"/>
            </a:spcAft>
          </a:pPr>
          <a:r>
            <a:rPr lang="ru-RU" sz="1400" b="1" dirty="0">
              <a:solidFill>
                <a:srgbClr val="C00000"/>
              </a:solidFill>
              <a:effectLst/>
            </a:rPr>
            <a:t>Предлагайте ИУП одаренным</a:t>
          </a:r>
        </a:p>
        <a:p>
          <a:pPr>
            <a:lnSpc>
              <a:spcPct val="100000"/>
            </a:lnSpc>
            <a:spcAft>
              <a:spcPts val="0"/>
            </a:spcAft>
          </a:pPr>
          <a:r>
            <a:rPr lang="ru-RU" sz="1400" b="1" dirty="0">
              <a:solidFill>
                <a:srgbClr val="C00000"/>
              </a:solidFill>
              <a:effectLst/>
            </a:rPr>
            <a:t> (в разных областях) или</a:t>
          </a:r>
        </a:p>
        <a:p>
          <a:pPr>
            <a:lnSpc>
              <a:spcPct val="100000"/>
            </a:lnSpc>
            <a:spcAft>
              <a:spcPts val="0"/>
            </a:spcAft>
          </a:pPr>
          <a:r>
            <a:rPr lang="ru-RU" sz="1400" b="1" dirty="0">
              <a:solidFill>
                <a:srgbClr val="C00000"/>
              </a:solidFill>
              <a:effectLst/>
            </a:rPr>
            <a:t>отстающим детям</a:t>
          </a:r>
        </a:p>
      </dgm:t>
    </dgm:pt>
    <dgm:pt modelId="{C1343357-5FE0-48C5-9E7D-345EBF35FAA5}" type="parTrans" cxnId="{424627C7-BA64-42A4-9A0A-996663A19C28}">
      <dgm:prSet/>
      <dgm:spPr/>
      <dgm:t>
        <a:bodyPr/>
        <a:lstStyle/>
        <a:p>
          <a:endParaRPr lang="ru-RU"/>
        </a:p>
      </dgm:t>
    </dgm:pt>
    <dgm:pt modelId="{BF91253C-BB24-4726-AB4D-8A6A6D273961}" type="sibTrans" cxnId="{424627C7-BA64-42A4-9A0A-996663A19C28}">
      <dgm:prSet/>
      <dgm:spPr/>
      <dgm:t>
        <a:bodyPr/>
        <a:lstStyle/>
        <a:p>
          <a:endParaRPr lang="ru-RU"/>
        </a:p>
      </dgm:t>
    </dgm:pt>
    <dgm:pt modelId="{7C00774A-DB18-43B2-90AE-3309B310365D}" type="pres">
      <dgm:prSet presAssocID="{9C17EBCD-6FCA-4BF7-9CFD-22027E27058D}" presName="Name0" presStyleCnt="0">
        <dgm:presLayoutVars>
          <dgm:dir/>
          <dgm:resizeHandles val="exact"/>
        </dgm:presLayoutVars>
      </dgm:prSet>
      <dgm:spPr/>
    </dgm:pt>
    <dgm:pt modelId="{636604CB-AD2A-469C-9EC5-209272F3E947}" type="pres">
      <dgm:prSet presAssocID="{C8768DD9-5FF2-4DF0-A74B-A551041237A7}" presName="node" presStyleLbl="node1" presStyleIdx="0" presStyleCnt="4" custScaleX="125225" custScaleY="116626">
        <dgm:presLayoutVars>
          <dgm:bulletEnabled val="1"/>
        </dgm:presLayoutVars>
      </dgm:prSet>
      <dgm:spPr/>
    </dgm:pt>
    <dgm:pt modelId="{D93CEAFE-8351-4231-B678-7823DB698AAE}" type="pres">
      <dgm:prSet presAssocID="{71F0C01B-E673-4455-AC2C-0634004DB67B}" presName="sibTrans" presStyleLbl="sibTrans2D1" presStyleIdx="0" presStyleCnt="3"/>
      <dgm:spPr>
        <a:prstGeom prst="mathPlus">
          <a:avLst/>
        </a:prstGeom>
      </dgm:spPr>
    </dgm:pt>
    <dgm:pt modelId="{AA461FF0-9E2B-4AAE-8D95-9B5BBD64FEFB}" type="pres">
      <dgm:prSet presAssocID="{71F0C01B-E673-4455-AC2C-0634004DB67B}" presName="connectorText" presStyleLbl="sibTrans2D1" presStyleIdx="0" presStyleCnt="3"/>
      <dgm:spPr/>
    </dgm:pt>
    <dgm:pt modelId="{6FC0EBE7-9BCF-4BBB-A6C4-68C8E3630028}" type="pres">
      <dgm:prSet presAssocID="{F6946069-E5C7-4B65-8F1D-AA8B56FD51CF}" presName="node" presStyleLbl="node1" presStyleIdx="1" presStyleCnt="4" custScaleX="128386" custScaleY="109954">
        <dgm:presLayoutVars>
          <dgm:bulletEnabled val="1"/>
        </dgm:presLayoutVars>
      </dgm:prSet>
      <dgm:spPr/>
    </dgm:pt>
    <dgm:pt modelId="{F086953C-60F8-4983-B710-A846B1C979E8}" type="pres">
      <dgm:prSet presAssocID="{3B3662FC-CB14-432F-8ABE-BBF076E7368E}" presName="sibTrans" presStyleLbl="sibTrans2D1" presStyleIdx="1" presStyleCnt="3"/>
      <dgm:spPr/>
    </dgm:pt>
    <dgm:pt modelId="{7144A9B2-CCA3-4CA3-AE14-48221D4C2E61}" type="pres">
      <dgm:prSet presAssocID="{3B3662FC-CB14-432F-8ABE-BBF076E7368E}" presName="connectorText" presStyleLbl="sibTrans2D1" presStyleIdx="1" presStyleCnt="3"/>
      <dgm:spPr/>
    </dgm:pt>
    <dgm:pt modelId="{C49A8543-A148-466C-9F29-A9E58E3C3FE8}" type="pres">
      <dgm:prSet presAssocID="{75C4B4B8-E8BB-4A7C-B71D-C96CA97C971F}" presName="node" presStyleLbl="node1" presStyleIdx="2" presStyleCnt="4" custScaleX="126507" custScaleY="110877">
        <dgm:presLayoutVars>
          <dgm:bulletEnabled val="1"/>
        </dgm:presLayoutVars>
      </dgm:prSet>
      <dgm:spPr/>
    </dgm:pt>
    <dgm:pt modelId="{5E87FAA1-52AB-47B9-A5F0-D020A2E539DA}" type="pres">
      <dgm:prSet presAssocID="{F1B0D2DC-3F95-4B3E-A4E0-453461B7DB72}" presName="sibTrans" presStyleLbl="sibTrans2D1" presStyleIdx="2" presStyleCnt="3"/>
      <dgm:spPr>
        <a:prstGeom prst="mathPlus">
          <a:avLst/>
        </a:prstGeom>
      </dgm:spPr>
    </dgm:pt>
    <dgm:pt modelId="{007AA6AB-A6D7-4416-A74B-A438709F252F}" type="pres">
      <dgm:prSet presAssocID="{F1B0D2DC-3F95-4B3E-A4E0-453461B7DB72}" presName="connectorText" presStyleLbl="sibTrans2D1" presStyleIdx="2" presStyleCnt="3"/>
      <dgm:spPr/>
    </dgm:pt>
    <dgm:pt modelId="{1D7FD460-8F71-4047-BE8B-3AC0EDC168F9}" type="pres">
      <dgm:prSet presAssocID="{CB095FE2-57AB-4E79-9927-D5F17803B171}" presName="node" presStyleLbl="node1" presStyleIdx="3" presStyleCnt="4" custScaleX="119074" custScaleY="104570">
        <dgm:presLayoutVars>
          <dgm:bulletEnabled val="1"/>
        </dgm:presLayoutVars>
      </dgm:prSet>
      <dgm:spPr/>
    </dgm:pt>
  </dgm:ptLst>
  <dgm:cxnLst>
    <dgm:cxn modelId="{5E2BAD17-A887-43F0-B688-D258BC749510}" type="presOf" srcId="{3B3662FC-CB14-432F-8ABE-BBF076E7368E}" destId="{F086953C-60F8-4983-B710-A846B1C979E8}" srcOrd="0" destOrd="0" presId="urn:microsoft.com/office/officeart/2005/8/layout/process1"/>
    <dgm:cxn modelId="{B3060333-6E7A-4365-B53C-95C2D141CE26}" srcId="{9C17EBCD-6FCA-4BF7-9CFD-22027E27058D}" destId="{F6946069-E5C7-4B65-8F1D-AA8B56FD51CF}" srcOrd="1" destOrd="0" parTransId="{48BD40DC-58AB-4583-B59A-BA7658268B77}" sibTransId="{3B3662FC-CB14-432F-8ABE-BBF076E7368E}"/>
    <dgm:cxn modelId="{D4298535-8AEA-4345-A39D-DD6956DDB3B0}" type="presOf" srcId="{75C4B4B8-E8BB-4A7C-B71D-C96CA97C971F}" destId="{C49A8543-A148-466C-9F29-A9E58E3C3FE8}" srcOrd="0" destOrd="0" presId="urn:microsoft.com/office/officeart/2005/8/layout/process1"/>
    <dgm:cxn modelId="{1D34D670-962C-4855-84B7-034AFAC9C1B1}" type="presOf" srcId="{9C17EBCD-6FCA-4BF7-9CFD-22027E27058D}" destId="{7C00774A-DB18-43B2-90AE-3309B310365D}" srcOrd="0" destOrd="0" presId="urn:microsoft.com/office/officeart/2005/8/layout/process1"/>
    <dgm:cxn modelId="{480D7E78-7295-46FE-BB24-E7410282369E}" srcId="{9C17EBCD-6FCA-4BF7-9CFD-22027E27058D}" destId="{C8768DD9-5FF2-4DF0-A74B-A551041237A7}" srcOrd="0" destOrd="0" parTransId="{F4F0CE38-D947-453D-88B4-0AE5AA75D196}" sibTransId="{71F0C01B-E673-4455-AC2C-0634004DB67B}"/>
    <dgm:cxn modelId="{AC5D60A6-DBAA-4044-A1DE-8A06FE167E7F}" type="presOf" srcId="{F1B0D2DC-3F95-4B3E-A4E0-453461B7DB72}" destId="{5E87FAA1-52AB-47B9-A5F0-D020A2E539DA}" srcOrd="0" destOrd="0" presId="urn:microsoft.com/office/officeart/2005/8/layout/process1"/>
    <dgm:cxn modelId="{AE9AC5A8-8A19-4505-A398-488B5D33460E}" type="presOf" srcId="{71F0C01B-E673-4455-AC2C-0634004DB67B}" destId="{AA461FF0-9E2B-4AAE-8D95-9B5BBD64FEFB}" srcOrd="1" destOrd="0" presId="urn:microsoft.com/office/officeart/2005/8/layout/process1"/>
    <dgm:cxn modelId="{B1678EAB-F3C5-4AB2-93DF-92C8F1097C30}" type="presOf" srcId="{71F0C01B-E673-4455-AC2C-0634004DB67B}" destId="{D93CEAFE-8351-4231-B678-7823DB698AAE}" srcOrd="0" destOrd="0" presId="urn:microsoft.com/office/officeart/2005/8/layout/process1"/>
    <dgm:cxn modelId="{424627C7-BA64-42A4-9A0A-996663A19C28}" srcId="{9C17EBCD-6FCA-4BF7-9CFD-22027E27058D}" destId="{CB095FE2-57AB-4E79-9927-D5F17803B171}" srcOrd="3" destOrd="0" parTransId="{C1343357-5FE0-48C5-9E7D-345EBF35FAA5}" sibTransId="{BF91253C-BB24-4726-AB4D-8A6A6D273961}"/>
    <dgm:cxn modelId="{0B6B60CD-7B74-4319-921E-0978ED3629FF}" type="presOf" srcId="{3B3662FC-CB14-432F-8ABE-BBF076E7368E}" destId="{7144A9B2-CCA3-4CA3-AE14-48221D4C2E61}" srcOrd="1" destOrd="0" presId="urn:microsoft.com/office/officeart/2005/8/layout/process1"/>
    <dgm:cxn modelId="{8F3FA9CF-78D8-403D-93DD-0EDAC892E18A}" type="presOf" srcId="{CB095FE2-57AB-4E79-9927-D5F17803B171}" destId="{1D7FD460-8F71-4047-BE8B-3AC0EDC168F9}" srcOrd="0" destOrd="0" presId="urn:microsoft.com/office/officeart/2005/8/layout/process1"/>
    <dgm:cxn modelId="{49E042D4-C6E3-4B9B-B7CA-9E8EBC4AF1D5}" type="presOf" srcId="{C8768DD9-5FF2-4DF0-A74B-A551041237A7}" destId="{636604CB-AD2A-469C-9EC5-209272F3E947}" srcOrd="0" destOrd="0" presId="urn:microsoft.com/office/officeart/2005/8/layout/process1"/>
    <dgm:cxn modelId="{34444DE3-5DD6-4744-A242-B05A55DE079F}" type="presOf" srcId="{F6946069-E5C7-4B65-8F1D-AA8B56FD51CF}" destId="{6FC0EBE7-9BCF-4BBB-A6C4-68C8E3630028}" srcOrd="0" destOrd="0" presId="urn:microsoft.com/office/officeart/2005/8/layout/process1"/>
    <dgm:cxn modelId="{94974EE5-CE21-4603-93C8-5A5B3C5153F1}" type="presOf" srcId="{F1B0D2DC-3F95-4B3E-A4E0-453461B7DB72}" destId="{007AA6AB-A6D7-4416-A74B-A438709F252F}" srcOrd="1" destOrd="0" presId="urn:microsoft.com/office/officeart/2005/8/layout/process1"/>
    <dgm:cxn modelId="{B11752E8-7AC5-43F6-B189-46E4A0704AB1}" srcId="{9C17EBCD-6FCA-4BF7-9CFD-22027E27058D}" destId="{75C4B4B8-E8BB-4A7C-B71D-C96CA97C971F}" srcOrd="2" destOrd="0" parTransId="{FF71F8EB-73C5-4222-92DD-14B91F5CA2D1}" sibTransId="{F1B0D2DC-3F95-4B3E-A4E0-453461B7DB72}"/>
    <dgm:cxn modelId="{D3DB418D-E722-4541-9C60-57ABF7039AA2}" type="presParOf" srcId="{7C00774A-DB18-43B2-90AE-3309B310365D}" destId="{636604CB-AD2A-469C-9EC5-209272F3E947}" srcOrd="0" destOrd="0" presId="urn:microsoft.com/office/officeart/2005/8/layout/process1"/>
    <dgm:cxn modelId="{0D1EFAAA-7EBD-4031-A201-EB783458D110}" type="presParOf" srcId="{7C00774A-DB18-43B2-90AE-3309B310365D}" destId="{D93CEAFE-8351-4231-B678-7823DB698AAE}" srcOrd="1" destOrd="0" presId="urn:microsoft.com/office/officeart/2005/8/layout/process1"/>
    <dgm:cxn modelId="{F7E207F8-A4B6-43BE-B850-DC3B6EE05215}" type="presParOf" srcId="{D93CEAFE-8351-4231-B678-7823DB698AAE}" destId="{AA461FF0-9E2B-4AAE-8D95-9B5BBD64FEFB}" srcOrd="0" destOrd="0" presId="urn:microsoft.com/office/officeart/2005/8/layout/process1"/>
    <dgm:cxn modelId="{E45B09C5-988C-440A-9245-C6EE8077FF05}" type="presParOf" srcId="{7C00774A-DB18-43B2-90AE-3309B310365D}" destId="{6FC0EBE7-9BCF-4BBB-A6C4-68C8E3630028}" srcOrd="2" destOrd="0" presId="urn:microsoft.com/office/officeart/2005/8/layout/process1"/>
    <dgm:cxn modelId="{DD03C613-F68E-4E33-B547-139532CEA5FE}" type="presParOf" srcId="{7C00774A-DB18-43B2-90AE-3309B310365D}" destId="{F086953C-60F8-4983-B710-A846B1C979E8}" srcOrd="3" destOrd="0" presId="urn:microsoft.com/office/officeart/2005/8/layout/process1"/>
    <dgm:cxn modelId="{78666AA2-DB1C-409F-879D-C73528D40D8A}" type="presParOf" srcId="{F086953C-60F8-4983-B710-A846B1C979E8}" destId="{7144A9B2-CCA3-4CA3-AE14-48221D4C2E61}" srcOrd="0" destOrd="0" presId="urn:microsoft.com/office/officeart/2005/8/layout/process1"/>
    <dgm:cxn modelId="{41E771E0-95EB-4D1D-97A8-043E9A9F191E}" type="presParOf" srcId="{7C00774A-DB18-43B2-90AE-3309B310365D}" destId="{C49A8543-A148-466C-9F29-A9E58E3C3FE8}" srcOrd="4" destOrd="0" presId="urn:microsoft.com/office/officeart/2005/8/layout/process1"/>
    <dgm:cxn modelId="{CBB8432E-2086-4D73-8A69-9D5B5C47EF6E}" type="presParOf" srcId="{7C00774A-DB18-43B2-90AE-3309B310365D}" destId="{5E87FAA1-52AB-47B9-A5F0-D020A2E539DA}" srcOrd="5" destOrd="0" presId="urn:microsoft.com/office/officeart/2005/8/layout/process1"/>
    <dgm:cxn modelId="{FCFE89DF-3C2C-4008-9974-FA0AA8E69144}" type="presParOf" srcId="{5E87FAA1-52AB-47B9-A5F0-D020A2E539DA}" destId="{007AA6AB-A6D7-4416-A74B-A438709F252F}" srcOrd="0" destOrd="0" presId="urn:microsoft.com/office/officeart/2005/8/layout/process1"/>
    <dgm:cxn modelId="{0F927B2F-03BE-4A4E-9927-DDC276526570}" type="presParOf" srcId="{7C00774A-DB18-43B2-90AE-3309B310365D}" destId="{1D7FD460-8F71-4047-BE8B-3AC0EDC168F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17EBCD-6FCA-4BF7-9CFD-22027E27058D}" type="doc">
      <dgm:prSet loTypeId="urn:microsoft.com/office/officeart/2005/8/layout/process1" loCatId="process" qsTypeId="urn:microsoft.com/office/officeart/2005/8/quickstyle/simple1" qsCatId="simple" csTypeId="urn:microsoft.com/office/officeart/2005/8/colors/accent0_1" csCatId="mainScheme" phldr="1"/>
      <dgm:spPr/>
    </dgm:pt>
    <dgm:pt modelId="{CF1652D5-22A9-4CDE-9AD6-4CA957A9D1B9}">
      <dgm:prSet custT="1"/>
      <dgm:spPr/>
      <dgm:t>
        <a:bodyPr/>
        <a:lstStyle/>
        <a:p>
          <a:pPr>
            <a:lnSpc>
              <a:spcPct val="100000"/>
            </a:lnSpc>
            <a:spcAft>
              <a:spcPts val="0"/>
            </a:spcAft>
          </a:pPr>
          <a:r>
            <a:rPr lang="ru-RU" sz="1600" b="1" i="0" dirty="0">
              <a:solidFill>
                <a:srgbClr val="0070C0"/>
              </a:solidFill>
            </a:rPr>
            <a:t>Закрепили, что изучение родного и второго иностранного языков не являются обязательными, обучение организуется,  если есть условия в школе и заявление родителей</a:t>
          </a:r>
        </a:p>
      </dgm:t>
    </dgm:pt>
    <dgm:pt modelId="{AE6976E5-EFF0-42E3-B1A6-F7967A67FFA6}" type="parTrans" cxnId="{E7A285AF-5738-42E6-B41E-2510BDFDA7BF}">
      <dgm:prSet/>
      <dgm:spPr/>
      <dgm:t>
        <a:bodyPr/>
        <a:lstStyle/>
        <a:p>
          <a:endParaRPr lang="ru-RU"/>
        </a:p>
      </dgm:t>
    </dgm:pt>
    <dgm:pt modelId="{FC9EA450-8EE5-4B60-B75C-EC64DBB9569A}" type="sibTrans" cxnId="{E7A285AF-5738-42E6-B41E-2510BDFDA7BF}">
      <dgm:prSet/>
      <dgm:spPr/>
      <dgm:t>
        <a:bodyPr/>
        <a:lstStyle/>
        <a:p>
          <a:endParaRPr lang="ru-RU"/>
        </a:p>
      </dgm:t>
    </dgm:pt>
    <dgm:pt modelId="{9B42B22B-1327-46D4-9B9E-CF21CD19EBE9}">
      <dgm:prSet custT="1"/>
      <dgm:spPr/>
      <dgm:t>
        <a:bodyPr/>
        <a:lstStyle/>
        <a:p>
          <a:r>
            <a:rPr lang="ru-RU" sz="1600" b="1" i="0" dirty="0">
              <a:solidFill>
                <a:srgbClr val="C00000"/>
              </a:solidFill>
            </a:rPr>
            <a:t>Если есть условия и заявление родителей, закрепите </a:t>
          </a:r>
          <a:r>
            <a:rPr lang="ru-RU" sz="1600" b="1" i="0" u="sng" dirty="0">
              <a:solidFill>
                <a:srgbClr val="C00000"/>
              </a:solidFill>
            </a:rPr>
            <a:t>в ООП </a:t>
          </a:r>
          <a:r>
            <a:rPr lang="ru-RU" sz="1600" b="1" i="0" dirty="0">
              <a:solidFill>
                <a:srgbClr val="C00000"/>
              </a:solidFill>
            </a:rPr>
            <a:t>и </a:t>
          </a:r>
          <a:r>
            <a:rPr lang="ru-RU" sz="1600" b="1" i="0" u="sng" dirty="0">
              <a:solidFill>
                <a:srgbClr val="C00000"/>
              </a:solidFill>
            </a:rPr>
            <a:t>локальных актах  </a:t>
          </a:r>
          <a:r>
            <a:rPr lang="ru-RU" sz="1600" b="1" i="0" dirty="0">
              <a:solidFill>
                <a:srgbClr val="C00000"/>
              </a:solidFill>
            </a:rPr>
            <a:t>изучение родного и второго иностранного языков.</a:t>
          </a:r>
        </a:p>
      </dgm:t>
    </dgm:pt>
    <dgm:pt modelId="{1B1100B7-4419-4355-8477-DA97E238AD97}" type="parTrans" cxnId="{397A6C9F-5176-490C-BF13-5AF13A92F266}">
      <dgm:prSet/>
      <dgm:spPr/>
      <dgm:t>
        <a:bodyPr/>
        <a:lstStyle/>
        <a:p>
          <a:endParaRPr lang="ru-RU"/>
        </a:p>
      </dgm:t>
    </dgm:pt>
    <dgm:pt modelId="{B9848DA2-1069-42F5-9E5B-FE33118A4E8B}" type="sibTrans" cxnId="{397A6C9F-5176-490C-BF13-5AF13A92F266}">
      <dgm:prSet/>
      <dgm:spPr/>
      <dgm:t>
        <a:bodyPr/>
        <a:lstStyle/>
        <a:p>
          <a:endParaRPr lang="ru-RU"/>
        </a:p>
      </dgm:t>
    </dgm:pt>
    <dgm:pt modelId="{372789CD-C17B-4D1C-BA2A-9CD703091CD5}">
      <dgm:prSet custT="1"/>
      <dgm:spPr/>
      <dgm:t>
        <a:bodyPr/>
        <a:lstStyle/>
        <a:p>
          <a:pPr defTabSz="711200">
            <a:lnSpc>
              <a:spcPct val="100000"/>
            </a:lnSpc>
            <a:spcBef>
              <a:spcPct val="0"/>
            </a:spcBef>
            <a:spcAft>
              <a:spcPts val="0"/>
            </a:spcAft>
          </a:pPr>
          <a:r>
            <a:rPr lang="ru-RU" sz="1600" b="1" i="0" dirty="0">
              <a:solidFill>
                <a:srgbClr val="C00000"/>
              </a:solidFill>
            </a:rPr>
            <a:t>Заявления от родителей об изучении второго иностранного языка, родного языка и литературы собирают </a:t>
          </a:r>
          <a:r>
            <a:rPr lang="ru-RU" sz="1600" b="1" i="0" dirty="0" err="1">
              <a:solidFill>
                <a:srgbClr val="C00000"/>
              </a:solidFill>
            </a:rPr>
            <a:t>кл</a:t>
          </a:r>
          <a:r>
            <a:rPr lang="ru-RU" sz="1600" b="1" i="0" dirty="0">
              <a:solidFill>
                <a:srgbClr val="C00000"/>
              </a:solidFill>
            </a:rPr>
            <a:t>. руководители; </a:t>
          </a:r>
        </a:p>
        <a:p>
          <a:pPr marL="0" marR="0" indent="0" defTabSz="914400" eaLnBrk="1" fontAlgn="auto" latinLnBrk="0" hangingPunct="1">
            <a:lnSpc>
              <a:spcPct val="100000"/>
            </a:lnSpc>
            <a:spcBef>
              <a:spcPts val="0"/>
            </a:spcBef>
            <a:spcAft>
              <a:spcPts val="0"/>
            </a:spcAft>
            <a:buClrTx/>
            <a:buSzTx/>
            <a:buFontTx/>
            <a:buNone/>
            <a:tabLst/>
            <a:defRPr/>
          </a:pPr>
          <a:r>
            <a:rPr lang="ru-RU" sz="1600" b="1" i="0" dirty="0">
              <a:solidFill>
                <a:srgbClr val="C00000"/>
              </a:solidFill>
            </a:rPr>
            <a:t>об изучении родного языка и литературного чтения на родном языке -</a:t>
          </a:r>
        </a:p>
        <a:p>
          <a:pPr defTabSz="711200">
            <a:lnSpc>
              <a:spcPct val="100000"/>
            </a:lnSpc>
            <a:spcBef>
              <a:spcPct val="0"/>
            </a:spcBef>
            <a:spcAft>
              <a:spcPts val="0"/>
            </a:spcAft>
          </a:pPr>
          <a:r>
            <a:rPr lang="ru-RU" sz="1600" b="1" i="0" dirty="0">
              <a:solidFill>
                <a:srgbClr val="C00000"/>
              </a:solidFill>
            </a:rPr>
            <a:t>учителя НОО</a:t>
          </a:r>
        </a:p>
      </dgm:t>
    </dgm:pt>
    <dgm:pt modelId="{824F7DDD-1097-4A3C-B8D1-BAC77FB9E9AA}" type="parTrans" cxnId="{0D5BAE00-F879-434F-AB6F-7F8D8585B36D}">
      <dgm:prSet/>
      <dgm:spPr/>
      <dgm:t>
        <a:bodyPr/>
        <a:lstStyle/>
        <a:p>
          <a:endParaRPr lang="ru-RU"/>
        </a:p>
      </dgm:t>
    </dgm:pt>
    <dgm:pt modelId="{A8D72E40-ED4A-48DC-BB53-271FAA69FEFC}" type="sibTrans" cxnId="{0D5BAE00-F879-434F-AB6F-7F8D8585B36D}">
      <dgm:prSet/>
      <dgm:spPr/>
      <dgm:t>
        <a:bodyPr/>
        <a:lstStyle/>
        <a:p>
          <a:endParaRPr lang="ru-RU"/>
        </a:p>
      </dgm:t>
    </dgm:pt>
    <dgm:pt modelId="{7C00774A-DB18-43B2-90AE-3309B310365D}" type="pres">
      <dgm:prSet presAssocID="{9C17EBCD-6FCA-4BF7-9CFD-22027E27058D}" presName="Name0" presStyleCnt="0">
        <dgm:presLayoutVars>
          <dgm:dir/>
          <dgm:resizeHandles val="exact"/>
        </dgm:presLayoutVars>
      </dgm:prSet>
      <dgm:spPr/>
    </dgm:pt>
    <dgm:pt modelId="{91D8FA6C-BC31-4F8D-A865-3C0EA09053F5}" type="pres">
      <dgm:prSet presAssocID="{CF1652D5-22A9-4CDE-9AD6-4CA957A9D1B9}" presName="node" presStyleLbl="node1" presStyleIdx="0" presStyleCnt="3">
        <dgm:presLayoutVars>
          <dgm:bulletEnabled val="1"/>
        </dgm:presLayoutVars>
      </dgm:prSet>
      <dgm:spPr/>
    </dgm:pt>
    <dgm:pt modelId="{693030DF-FBB3-4FDA-ABB4-1FC15CEB5029}" type="pres">
      <dgm:prSet presAssocID="{FC9EA450-8EE5-4B60-B75C-EC64DBB9569A}" presName="sibTrans" presStyleLbl="sibTrans2D1" presStyleIdx="0" presStyleCnt="2"/>
      <dgm:spPr>
        <a:prstGeom prst="rightArrow">
          <a:avLst/>
        </a:prstGeom>
      </dgm:spPr>
    </dgm:pt>
    <dgm:pt modelId="{76709B23-793E-4CEC-95DF-DCB8D549FB05}" type="pres">
      <dgm:prSet presAssocID="{FC9EA450-8EE5-4B60-B75C-EC64DBB9569A}" presName="connectorText" presStyleLbl="sibTrans2D1" presStyleIdx="0" presStyleCnt="2"/>
      <dgm:spPr/>
    </dgm:pt>
    <dgm:pt modelId="{48E8ECB3-EC33-4F35-BC5A-C683D267CA1B}" type="pres">
      <dgm:prSet presAssocID="{9B42B22B-1327-46D4-9B9E-CF21CD19EBE9}" presName="node" presStyleLbl="node1" presStyleIdx="1" presStyleCnt="3">
        <dgm:presLayoutVars>
          <dgm:bulletEnabled val="1"/>
        </dgm:presLayoutVars>
      </dgm:prSet>
      <dgm:spPr/>
    </dgm:pt>
    <dgm:pt modelId="{00B566EF-31F2-46B5-ADE8-589587034AEA}" type="pres">
      <dgm:prSet presAssocID="{B9848DA2-1069-42F5-9E5B-FE33118A4E8B}" presName="sibTrans" presStyleLbl="sibTrans2D1" presStyleIdx="1" presStyleCnt="2"/>
      <dgm:spPr>
        <a:prstGeom prst="mathPlus">
          <a:avLst/>
        </a:prstGeom>
      </dgm:spPr>
    </dgm:pt>
    <dgm:pt modelId="{FC196260-7247-4647-8130-8375FB9C49A0}" type="pres">
      <dgm:prSet presAssocID="{B9848DA2-1069-42F5-9E5B-FE33118A4E8B}" presName="connectorText" presStyleLbl="sibTrans2D1" presStyleIdx="1" presStyleCnt="2"/>
      <dgm:spPr/>
    </dgm:pt>
    <dgm:pt modelId="{48DEE193-91C1-42B9-ABB0-50EC5911CBAC}" type="pres">
      <dgm:prSet presAssocID="{372789CD-C17B-4D1C-BA2A-9CD703091CD5}" presName="node" presStyleLbl="node1" presStyleIdx="2" presStyleCnt="3">
        <dgm:presLayoutVars>
          <dgm:bulletEnabled val="1"/>
        </dgm:presLayoutVars>
      </dgm:prSet>
      <dgm:spPr/>
    </dgm:pt>
  </dgm:ptLst>
  <dgm:cxnLst>
    <dgm:cxn modelId="{0D5BAE00-F879-434F-AB6F-7F8D8585B36D}" srcId="{9C17EBCD-6FCA-4BF7-9CFD-22027E27058D}" destId="{372789CD-C17B-4D1C-BA2A-9CD703091CD5}" srcOrd="2" destOrd="0" parTransId="{824F7DDD-1097-4A3C-B8D1-BAC77FB9E9AA}" sibTransId="{A8D72E40-ED4A-48DC-BB53-271FAA69FEFC}"/>
    <dgm:cxn modelId="{6E553F09-8947-46BC-A92C-7AFF106E76EE}" type="presOf" srcId="{372789CD-C17B-4D1C-BA2A-9CD703091CD5}" destId="{48DEE193-91C1-42B9-ABB0-50EC5911CBAC}" srcOrd="0" destOrd="0" presId="urn:microsoft.com/office/officeart/2005/8/layout/process1"/>
    <dgm:cxn modelId="{C2F45A26-910C-44E7-AFD0-64140AC96A25}" type="presOf" srcId="{9B42B22B-1327-46D4-9B9E-CF21CD19EBE9}" destId="{48E8ECB3-EC33-4F35-BC5A-C683D267CA1B}" srcOrd="0" destOrd="0" presId="urn:microsoft.com/office/officeart/2005/8/layout/process1"/>
    <dgm:cxn modelId="{1D34D670-962C-4855-84B7-034AFAC9C1B1}" type="presOf" srcId="{9C17EBCD-6FCA-4BF7-9CFD-22027E27058D}" destId="{7C00774A-DB18-43B2-90AE-3309B310365D}" srcOrd="0" destOrd="0" presId="urn:microsoft.com/office/officeart/2005/8/layout/process1"/>
    <dgm:cxn modelId="{AB27EF72-8ECF-4B78-BF02-1F8FCD48E46C}" type="presOf" srcId="{FC9EA450-8EE5-4B60-B75C-EC64DBB9569A}" destId="{693030DF-FBB3-4FDA-ABB4-1FC15CEB5029}" srcOrd="0" destOrd="0" presId="urn:microsoft.com/office/officeart/2005/8/layout/process1"/>
    <dgm:cxn modelId="{36FEBF98-727B-43BD-B18E-CF40F50F083C}" type="presOf" srcId="{FC9EA450-8EE5-4B60-B75C-EC64DBB9569A}" destId="{76709B23-793E-4CEC-95DF-DCB8D549FB05}" srcOrd="1" destOrd="0" presId="urn:microsoft.com/office/officeart/2005/8/layout/process1"/>
    <dgm:cxn modelId="{397A6C9F-5176-490C-BF13-5AF13A92F266}" srcId="{9C17EBCD-6FCA-4BF7-9CFD-22027E27058D}" destId="{9B42B22B-1327-46D4-9B9E-CF21CD19EBE9}" srcOrd="1" destOrd="0" parTransId="{1B1100B7-4419-4355-8477-DA97E238AD97}" sibTransId="{B9848DA2-1069-42F5-9E5B-FE33118A4E8B}"/>
    <dgm:cxn modelId="{E7A285AF-5738-42E6-B41E-2510BDFDA7BF}" srcId="{9C17EBCD-6FCA-4BF7-9CFD-22027E27058D}" destId="{CF1652D5-22A9-4CDE-9AD6-4CA957A9D1B9}" srcOrd="0" destOrd="0" parTransId="{AE6976E5-EFF0-42E3-B1A6-F7967A67FFA6}" sibTransId="{FC9EA450-8EE5-4B60-B75C-EC64DBB9569A}"/>
    <dgm:cxn modelId="{0AAAFABB-B442-4F72-BBF5-664336463430}" type="presOf" srcId="{CF1652D5-22A9-4CDE-9AD6-4CA957A9D1B9}" destId="{91D8FA6C-BC31-4F8D-A865-3C0EA09053F5}" srcOrd="0" destOrd="0" presId="urn:microsoft.com/office/officeart/2005/8/layout/process1"/>
    <dgm:cxn modelId="{A8A4DAC1-B357-4AE1-A53D-4B8825062CAC}" type="presOf" srcId="{B9848DA2-1069-42F5-9E5B-FE33118A4E8B}" destId="{00B566EF-31F2-46B5-ADE8-589587034AEA}" srcOrd="0" destOrd="0" presId="urn:microsoft.com/office/officeart/2005/8/layout/process1"/>
    <dgm:cxn modelId="{5A308AE9-048F-4BE0-AE01-51977E1876E2}" type="presOf" srcId="{B9848DA2-1069-42F5-9E5B-FE33118A4E8B}" destId="{FC196260-7247-4647-8130-8375FB9C49A0}" srcOrd="1" destOrd="0" presId="urn:microsoft.com/office/officeart/2005/8/layout/process1"/>
    <dgm:cxn modelId="{6E6C0287-FDC2-4740-A64E-DA3252F23ECC}" type="presParOf" srcId="{7C00774A-DB18-43B2-90AE-3309B310365D}" destId="{91D8FA6C-BC31-4F8D-A865-3C0EA09053F5}" srcOrd="0" destOrd="0" presId="urn:microsoft.com/office/officeart/2005/8/layout/process1"/>
    <dgm:cxn modelId="{6158CA1D-7DB3-4DA2-9A46-9493A78E1B96}" type="presParOf" srcId="{7C00774A-DB18-43B2-90AE-3309B310365D}" destId="{693030DF-FBB3-4FDA-ABB4-1FC15CEB5029}" srcOrd="1" destOrd="0" presId="urn:microsoft.com/office/officeart/2005/8/layout/process1"/>
    <dgm:cxn modelId="{7723264F-8F94-4019-B884-DCF99286F94C}" type="presParOf" srcId="{693030DF-FBB3-4FDA-ABB4-1FC15CEB5029}" destId="{76709B23-793E-4CEC-95DF-DCB8D549FB05}" srcOrd="0" destOrd="0" presId="urn:microsoft.com/office/officeart/2005/8/layout/process1"/>
    <dgm:cxn modelId="{8D6C4F2E-7049-4333-9473-6F298A443678}" type="presParOf" srcId="{7C00774A-DB18-43B2-90AE-3309B310365D}" destId="{48E8ECB3-EC33-4F35-BC5A-C683D267CA1B}" srcOrd="2" destOrd="0" presId="urn:microsoft.com/office/officeart/2005/8/layout/process1"/>
    <dgm:cxn modelId="{61700967-93EF-4C6A-AF72-5B6DB1314835}" type="presParOf" srcId="{7C00774A-DB18-43B2-90AE-3309B310365D}" destId="{00B566EF-31F2-46B5-ADE8-589587034AEA}" srcOrd="3" destOrd="0" presId="urn:microsoft.com/office/officeart/2005/8/layout/process1"/>
    <dgm:cxn modelId="{1BDBA07E-427B-48B5-9226-8B6B6197F476}" type="presParOf" srcId="{00B566EF-31F2-46B5-ADE8-589587034AEA}" destId="{FC196260-7247-4647-8130-8375FB9C49A0}" srcOrd="0" destOrd="0" presId="urn:microsoft.com/office/officeart/2005/8/layout/process1"/>
    <dgm:cxn modelId="{C9D39073-4EF2-4FFC-A58A-AA1FD8B6EA4D}" type="presParOf" srcId="{7C00774A-DB18-43B2-90AE-3309B310365D}" destId="{48DEE193-91C1-42B9-ABB0-50EC5911CBA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17EBCD-6FCA-4BF7-9CFD-22027E27058D}" type="doc">
      <dgm:prSet loTypeId="urn:microsoft.com/office/officeart/2005/8/layout/process1" loCatId="process" qsTypeId="urn:microsoft.com/office/officeart/2005/8/quickstyle/simple1" qsCatId="simple" csTypeId="urn:microsoft.com/office/officeart/2005/8/colors/accent0_1" csCatId="mainScheme" phldr="1"/>
      <dgm:spPr/>
    </dgm:pt>
    <dgm:pt modelId="{C8768DD9-5FF2-4DF0-A74B-A551041237A7}">
      <dgm:prSet custT="1"/>
      <dgm:spPr/>
      <dgm:t>
        <a:bodyPr/>
        <a:lstStyle/>
        <a:p>
          <a:pPr algn="ctr"/>
          <a:r>
            <a:rPr lang="ru-RU" sz="1800" b="1" i="0" dirty="0">
              <a:solidFill>
                <a:srgbClr val="0070C0"/>
              </a:solidFill>
            </a:rPr>
            <a:t>Уровень ООО.  </a:t>
          </a:r>
        </a:p>
        <a:p>
          <a:pPr algn="ctr"/>
          <a:r>
            <a:rPr lang="ru-RU" sz="1800" b="1" i="0" dirty="0">
              <a:solidFill>
                <a:srgbClr val="0070C0"/>
              </a:solidFill>
            </a:rPr>
            <a:t>Пример: </a:t>
          </a:r>
          <a:r>
            <a:rPr lang="ru-RU" sz="1800" b="1" i="0" dirty="0" err="1">
              <a:solidFill>
                <a:srgbClr val="0070C0"/>
              </a:solidFill>
            </a:rPr>
            <a:t>предм</a:t>
          </a:r>
          <a:r>
            <a:rPr lang="ru-RU" sz="1800" b="1" i="0" dirty="0">
              <a:solidFill>
                <a:srgbClr val="0070C0"/>
              </a:solidFill>
            </a:rPr>
            <a:t>. области «Математика и информатика». Предметы «Математика» и «Информатика». </a:t>
          </a:r>
        </a:p>
        <a:p>
          <a:pPr algn="ctr"/>
          <a:r>
            <a:rPr lang="ru-RU" sz="1800" b="1" i="0" dirty="0">
              <a:solidFill>
                <a:srgbClr val="0070C0"/>
              </a:solidFill>
            </a:rPr>
            <a:t>В математику входят курсы «Алгебра», «Геометрия», «Вероятность и статистика». </a:t>
          </a:r>
          <a:endParaRPr lang="ru-RU" sz="1800" b="1" dirty="0">
            <a:solidFill>
              <a:srgbClr val="0070C0"/>
            </a:solidFill>
            <a:effectLst/>
          </a:endParaRPr>
        </a:p>
      </dgm:t>
    </dgm:pt>
    <dgm:pt modelId="{F4F0CE38-D947-453D-88B4-0AE5AA75D196}" type="parTrans" cxnId="{480D7E78-7295-46FE-BB24-E7410282369E}">
      <dgm:prSet/>
      <dgm:spPr/>
      <dgm:t>
        <a:bodyPr/>
        <a:lstStyle/>
        <a:p>
          <a:endParaRPr lang="ru-RU"/>
        </a:p>
      </dgm:t>
    </dgm:pt>
    <dgm:pt modelId="{71F0C01B-E673-4455-AC2C-0634004DB67B}" type="sibTrans" cxnId="{480D7E78-7295-46FE-BB24-E7410282369E}">
      <dgm:prSet/>
      <dgm:spPr/>
      <dgm:t>
        <a:bodyPr/>
        <a:lstStyle/>
        <a:p>
          <a:endParaRPr lang="ru-RU"/>
        </a:p>
      </dgm:t>
    </dgm:pt>
    <dgm:pt modelId="{F05C49B5-FE22-46EA-9E9D-8777CA6B167C}">
      <dgm:prSet custT="1"/>
      <dgm:spPr/>
      <dgm:t>
        <a:bodyPr/>
        <a:lstStyle/>
        <a:p>
          <a:pPr algn="ctr">
            <a:lnSpc>
              <a:spcPct val="100000"/>
            </a:lnSpc>
            <a:spcAft>
              <a:spcPts val="0"/>
            </a:spcAft>
          </a:pPr>
          <a:r>
            <a:rPr lang="ru-RU" sz="1800" b="1" i="0" dirty="0">
              <a:solidFill>
                <a:srgbClr val="C00000"/>
              </a:solidFill>
            </a:rPr>
            <a:t>Учтите новое деление</a:t>
          </a:r>
        </a:p>
        <a:p>
          <a:pPr algn="ctr">
            <a:lnSpc>
              <a:spcPct val="100000"/>
            </a:lnSpc>
            <a:spcAft>
              <a:spcPts val="0"/>
            </a:spcAft>
          </a:pPr>
          <a:r>
            <a:rPr lang="ru-RU" sz="1800" b="1" i="0" dirty="0">
              <a:solidFill>
                <a:srgbClr val="C00000"/>
              </a:solidFill>
            </a:rPr>
            <a:t> на предметы и модули при разработке РП, учебного плана, раздела ООП с требованиях к предметным результатам.</a:t>
          </a:r>
        </a:p>
        <a:p>
          <a:pPr algn="ctr">
            <a:lnSpc>
              <a:spcPct val="90000"/>
            </a:lnSpc>
            <a:spcAft>
              <a:spcPct val="35000"/>
            </a:spcAft>
          </a:pPr>
          <a:endParaRPr lang="ru-RU" sz="1700" dirty="0"/>
        </a:p>
      </dgm:t>
    </dgm:pt>
    <dgm:pt modelId="{4F9DB1CF-79F0-41F0-952F-1968B03B9F4A}" type="parTrans" cxnId="{78ABE954-C871-46EE-A541-77B4F2606754}">
      <dgm:prSet/>
      <dgm:spPr/>
      <dgm:t>
        <a:bodyPr/>
        <a:lstStyle/>
        <a:p>
          <a:endParaRPr lang="ru-RU"/>
        </a:p>
      </dgm:t>
    </dgm:pt>
    <dgm:pt modelId="{58A5B10C-4B04-418F-AF9D-6DCB152B23E1}" type="sibTrans" cxnId="{78ABE954-C871-46EE-A541-77B4F2606754}">
      <dgm:prSet/>
      <dgm:spPr/>
      <dgm:t>
        <a:bodyPr/>
        <a:lstStyle/>
        <a:p>
          <a:endParaRPr lang="ru-RU"/>
        </a:p>
      </dgm:t>
    </dgm:pt>
    <dgm:pt modelId="{7C00774A-DB18-43B2-90AE-3309B310365D}" type="pres">
      <dgm:prSet presAssocID="{9C17EBCD-6FCA-4BF7-9CFD-22027E27058D}" presName="Name0" presStyleCnt="0">
        <dgm:presLayoutVars>
          <dgm:dir/>
          <dgm:resizeHandles val="exact"/>
        </dgm:presLayoutVars>
      </dgm:prSet>
      <dgm:spPr/>
    </dgm:pt>
    <dgm:pt modelId="{636604CB-AD2A-469C-9EC5-209272F3E947}" type="pres">
      <dgm:prSet presAssocID="{C8768DD9-5FF2-4DF0-A74B-A551041237A7}" presName="node" presStyleLbl="node1" presStyleIdx="0" presStyleCnt="2" custScaleX="154868" custScaleY="111220">
        <dgm:presLayoutVars>
          <dgm:bulletEnabled val="1"/>
        </dgm:presLayoutVars>
      </dgm:prSet>
      <dgm:spPr/>
    </dgm:pt>
    <dgm:pt modelId="{D93CEAFE-8351-4231-B678-7823DB698AAE}" type="pres">
      <dgm:prSet presAssocID="{71F0C01B-E673-4455-AC2C-0634004DB67B}" presName="sibTrans" presStyleLbl="sibTrans2D1" presStyleIdx="0" presStyleCnt="1"/>
      <dgm:spPr>
        <a:prstGeom prst="rightArrow">
          <a:avLst/>
        </a:prstGeom>
      </dgm:spPr>
    </dgm:pt>
    <dgm:pt modelId="{AA461FF0-9E2B-4AAE-8D95-9B5BBD64FEFB}" type="pres">
      <dgm:prSet presAssocID="{71F0C01B-E673-4455-AC2C-0634004DB67B}" presName="connectorText" presStyleLbl="sibTrans2D1" presStyleIdx="0" presStyleCnt="1"/>
      <dgm:spPr/>
    </dgm:pt>
    <dgm:pt modelId="{9D1BB26E-B08B-40E4-B462-354A8F6B8515}" type="pres">
      <dgm:prSet presAssocID="{F05C49B5-FE22-46EA-9E9D-8777CA6B167C}" presName="node" presStyleLbl="node1" presStyleIdx="1" presStyleCnt="2">
        <dgm:presLayoutVars>
          <dgm:bulletEnabled val="1"/>
        </dgm:presLayoutVars>
      </dgm:prSet>
      <dgm:spPr/>
    </dgm:pt>
  </dgm:ptLst>
  <dgm:cxnLst>
    <dgm:cxn modelId="{1D34D670-962C-4855-84B7-034AFAC9C1B1}" type="presOf" srcId="{9C17EBCD-6FCA-4BF7-9CFD-22027E27058D}" destId="{7C00774A-DB18-43B2-90AE-3309B310365D}" srcOrd="0" destOrd="0" presId="urn:microsoft.com/office/officeart/2005/8/layout/process1"/>
    <dgm:cxn modelId="{78ABE954-C871-46EE-A541-77B4F2606754}" srcId="{9C17EBCD-6FCA-4BF7-9CFD-22027E27058D}" destId="{F05C49B5-FE22-46EA-9E9D-8777CA6B167C}" srcOrd="1" destOrd="0" parTransId="{4F9DB1CF-79F0-41F0-952F-1968B03B9F4A}" sibTransId="{58A5B10C-4B04-418F-AF9D-6DCB152B23E1}"/>
    <dgm:cxn modelId="{480D7E78-7295-46FE-BB24-E7410282369E}" srcId="{9C17EBCD-6FCA-4BF7-9CFD-22027E27058D}" destId="{C8768DD9-5FF2-4DF0-A74B-A551041237A7}" srcOrd="0" destOrd="0" parTransId="{F4F0CE38-D947-453D-88B4-0AE5AA75D196}" sibTransId="{71F0C01B-E673-4455-AC2C-0634004DB67B}"/>
    <dgm:cxn modelId="{AE9AC5A8-8A19-4505-A398-488B5D33460E}" type="presOf" srcId="{71F0C01B-E673-4455-AC2C-0634004DB67B}" destId="{AA461FF0-9E2B-4AAE-8D95-9B5BBD64FEFB}" srcOrd="1" destOrd="0" presId="urn:microsoft.com/office/officeart/2005/8/layout/process1"/>
    <dgm:cxn modelId="{B1678EAB-F3C5-4AB2-93DF-92C8F1097C30}" type="presOf" srcId="{71F0C01B-E673-4455-AC2C-0634004DB67B}" destId="{D93CEAFE-8351-4231-B678-7823DB698AAE}" srcOrd="0" destOrd="0" presId="urn:microsoft.com/office/officeart/2005/8/layout/process1"/>
    <dgm:cxn modelId="{49E042D4-C6E3-4B9B-B7CA-9E8EBC4AF1D5}" type="presOf" srcId="{C8768DD9-5FF2-4DF0-A74B-A551041237A7}" destId="{636604CB-AD2A-469C-9EC5-209272F3E947}" srcOrd="0" destOrd="0" presId="urn:microsoft.com/office/officeart/2005/8/layout/process1"/>
    <dgm:cxn modelId="{4BB701F0-A931-4A9D-93A8-4FB2E330A6A4}" type="presOf" srcId="{F05C49B5-FE22-46EA-9E9D-8777CA6B167C}" destId="{9D1BB26E-B08B-40E4-B462-354A8F6B8515}" srcOrd="0" destOrd="0" presId="urn:microsoft.com/office/officeart/2005/8/layout/process1"/>
    <dgm:cxn modelId="{D3DB418D-E722-4541-9C60-57ABF7039AA2}" type="presParOf" srcId="{7C00774A-DB18-43B2-90AE-3309B310365D}" destId="{636604CB-AD2A-469C-9EC5-209272F3E947}" srcOrd="0" destOrd="0" presId="urn:microsoft.com/office/officeart/2005/8/layout/process1"/>
    <dgm:cxn modelId="{0D1EFAAA-7EBD-4031-A201-EB783458D110}" type="presParOf" srcId="{7C00774A-DB18-43B2-90AE-3309B310365D}" destId="{D93CEAFE-8351-4231-B678-7823DB698AAE}" srcOrd="1" destOrd="0" presId="urn:microsoft.com/office/officeart/2005/8/layout/process1"/>
    <dgm:cxn modelId="{F7E207F8-A4B6-43BE-B850-DC3B6EE05215}" type="presParOf" srcId="{D93CEAFE-8351-4231-B678-7823DB698AAE}" destId="{AA461FF0-9E2B-4AAE-8D95-9B5BBD64FEFB}" srcOrd="0" destOrd="0" presId="urn:microsoft.com/office/officeart/2005/8/layout/process1"/>
    <dgm:cxn modelId="{F6B5775A-E171-4FAD-9768-828B04BEA8DD}" type="presParOf" srcId="{7C00774A-DB18-43B2-90AE-3309B310365D}" destId="{9D1BB26E-B08B-40E4-B462-354A8F6B8515}"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17EBCD-6FCA-4BF7-9CFD-22027E27058D}" type="doc">
      <dgm:prSet loTypeId="urn:microsoft.com/office/officeart/2005/8/layout/process1" loCatId="process" qsTypeId="urn:microsoft.com/office/officeart/2005/8/quickstyle/simple1" qsCatId="simple" csTypeId="urn:microsoft.com/office/officeart/2005/8/colors/accent0_1" csCatId="mainScheme" phldr="1"/>
      <dgm:spPr/>
    </dgm:pt>
    <dgm:pt modelId="{CF1652D5-22A9-4CDE-9AD6-4CA957A9D1B9}">
      <dgm:prSet custT="1"/>
      <dgm:spPr/>
      <dgm:t>
        <a:bodyPr/>
        <a:lstStyle/>
        <a:p>
          <a:r>
            <a:rPr lang="ru-RU" sz="1600" b="1" i="0" dirty="0">
              <a:solidFill>
                <a:srgbClr val="0070C0"/>
              </a:solidFill>
            </a:rPr>
            <a:t>НОО: </a:t>
          </a:r>
        </a:p>
        <a:p>
          <a:r>
            <a:rPr lang="ru-RU" sz="1600" b="1" i="0" dirty="0">
              <a:solidFill>
                <a:srgbClr val="0070C0"/>
              </a:solidFill>
            </a:rPr>
            <a:t>исключили программу коррекционной работы,  программу формирования экологической культуры, здорового и безопасного образа жизни.</a:t>
          </a:r>
          <a:br>
            <a:rPr lang="ru-RU" sz="1600" b="1" i="0" dirty="0">
              <a:solidFill>
                <a:srgbClr val="0070C0"/>
              </a:solidFill>
            </a:rPr>
          </a:br>
          <a:endParaRPr lang="ru-RU" sz="1600" b="1" i="0" dirty="0">
            <a:solidFill>
              <a:srgbClr val="0070C0"/>
            </a:solidFill>
          </a:endParaRPr>
        </a:p>
      </dgm:t>
    </dgm:pt>
    <dgm:pt modelId="{AE6976E5-EFF0-42E3-B1A6-F7967A67FFA6}" type="parTrans" cxnId="{E7A285AF-5738-42E6-B41E-2510BDFDA7BF}">
      <dgm:prSet/>
      <dgm:spPr/>
      <dgm:t>
        <a:bodyPr/>
        <a:lstStyle/>
        <a:p>
          <a:endParaRPr lang="ru-RU"/>
        </a:p>
      </dgm:t>
    </dgm:pt>
    <dgm:pt modelId="{FC9EA450-8EE5-4B60-B75C-EC64DBB9569A}" type="sibTrans" cxnId="{E7A285AF-5738-42E6-B41E-2510BDFDA7BF}">
      <dgm:prSet/>
      <dgm:spPr/>
      <dgm:t>
        <a:bodyPr/>
        <a:lstStyle/>
        <a:p>
          <a:endParaRPr lang="ru-RU"/>
        </a:p>
      </dgm:t>
    </dgm:pt>
    <dgm:pt modelId="{0FB777D8-D13A-4D2D-B6E7-1B1D75390645}">
      <dgm:prSet custT="1"/>
      <dgm:spPr/>
      <dgm:t>
        <a:bodyPr/>
        <a:lstStyle/>
        <a:p>
          <a:r>
            <a:rPr lang="ru-RU" sz="1600" b="1" i="0" dirty="0">
              <a:solidFill>
                <a:srgbClr val="0070C0"/>
              </a:solidFill>
            </a:rPr>
            <a:t>ООО: </a:t>
          </a:r>
        </a:p>
        <a:p>
          <a:r>
            <a:rPr lang="ru-RU" sz="1600" b="1" i="0" dirty="0">
              <a:solidFill>
                <a:srgbClr val="0070C0"/>
              </a:solidFill>
            </a:rPr>
            <a:t>вместо программы развития УУД ввели программу формирования УУД. Добавили рабочие программы учебных модулей</a:t>
          </a:r>
        </a:p>
      </dgm:t>
    </dgm:pt>
    <dgm:pt modelId="{B891CF5F-5549-47DA-8760-860C474B6FC8}" type="parTrans" cxnId="{EA240BBA-6108-4328-BD70-2ECDA86A03EF}">
      <dgm:prSet/>
      <dgm:spPr/>
      <dgm:t>
        <a:bodyPr/>
        <a:lstStyle/>
        <a:p>
          <a:endParaRPr lang="ru-RU"/>
        </a:p>
      </dgm:t>
    </dgm:pt>
    <dgm:pt modelId="{FD41E847-3DA1-4370-A4D7-288A6050B2B8}" type="sibTrans" cxnId="{EA240BBA-6108-4328-BD70-2ECDA86A03EF}">
      <dgm:prSet/>
      <dgm:spPr/>
      <dgm:t>
        <a:bodyPr/>
        <a:lstStyle/>
        <a:p>
          <a:endParaRPr lang="ru-RU"/>
        </a:p>
      </dgm:t>
    </dgm:pt>
    <dgm:pt modelId="{9B42B22B-1327-46D4-9B9E-CF21CD19EBE9}">
      <dgm:prSet custT="1"/>
      <dgm:spPr/>
      <dgm:t>
        <a:bodyPr/>
        <a:lstStyle/>
        <a:p>
          <a:r>
            <a:rPr lang="ru-RU" sz="1600" b="1" i="0" dirty="0">
              <a:solidFill>
                <a:srgbClr val="C00000"/>
              </a:solidFill>
            </a:rPr>
            <a:t>Учтите новую структуру содержательного раздела при разработке ООП</a:t>
          </a:r>
        </a:p>
      </dgm:t>
    </dgm:pt>
    <dgm:pt modelId="{1B1100B7-4419-4355-8477-DA97E238AD97}" type="parTrans" cxnId="{397A6C9F-5176-490C-BF13-5AF13A92F266}">
      <dgm:prSet/>
      <dgm:spPr/>
      <dgm:t>
        <a:bodyPr/>
        <a:lstStyle/>
        <a:p>
          <a:endParaRPr lang="ru-RU"/>
        </a:p>
      </dgm:t>
    </dgm:pt>
    <dgm:pt modelId="{B9848DA2-1069-42F5-9E5B-FE33118A4E8B}" type="sibTrans" cxnId="{397A6C9F-5176-490C-BF13-5AF13A92F266}">
      <dgm:prSet/>
      <dgm:spPr/>
      <dgm:t>
        <a:bodyPr/>
        <a:lstStyle/>
        <a:p>
          <a:endParaRPr lang="ru-RU"/>
        </a:p>
      </dgm:t>
    </dgm:pt>
    <dgm:pt modelId="{7C00774A-DB18-43B2-90AE-3309B310365D}" type="pres">
      <dgm:prSet presAssocID="{9C17EBCD-6FCA-4BF7-9CFD-22027E27058D}" presName="Name0" presStyleCnt="0">
        <dgm:presLayoutVars>
          <dgm:dir/>
          <dgm:resizeHandles val="exact"/>
        </dgm:presLayoutVars>
      </dgm:prSet>
      <dgm:spPr/>
    </dgm:pt>
    <dgm:pt modelId="{91D8FA6C-BC31-4F8D-A865-3C0EA09053F5}" type="pres">
      <dgm:prSet presAssocID="{CF1652D5-22A9-4CDE-9AD6-4CA957A9D1B9}" presName="node" presStyleLbl="node1" presStyleIdx="0" presStyleCnt="3">
        <dgm:presLayoutVars>
          <dgm:bulletEnabled val="1"/>
        </dgm:presLayoutVars>
      </dgm:prSet>
      <dgm:spPr/>
    </dgm:pt>
    <dgm:pt modelId="{693030DF-FBB3-4FDA-ABB4-1FC15CEB5029}" type="pres">
      <dgm:prSet presAssocID="{FC9EA450-8EE5-4B60-B75C-EC64DBB9569A}" presName="sibTrans" presStyleLbl="sibTrans2D1" presStyleIdx="0" presStyleCnt="2"/>
      <dgm:spPr>
        <a:prstGeom prst="mathPlus">
          <a:avLst/>
        </a:prstGeom>
      </dgm:spPr>
    </dgm:pt>
    <dgm:pt modelId="{76709B23-793E-4CEC-95DF-DCB8D549FB05}" type="pres">
      <dgm:prSet presAssocID="{FC9EA450-8EE5-4B60-B75C-EC64DBB9569A}" presName="connectorText" presStyleLbl="sibTrans2D1" presStyleIdx="0" presStyleCnt="2"/>
      <dgm:spPr/>
    </dgm:pt>
    <dgm:pt modelId="{6A8E08AF-1390-4536-9EDD-3ED1B622759B}" type="pres">
      <dgm:prSet presAssocID="{0FB777D8-D13A-4D2D-B6E7-1B1D75390645}" presName="node" presStyleLbl="node1" presStyleIdx="1" presStyleCnt="3">
        <dgm:presLayoutVars>
          <dgm:bulletEnabled val="1"/>
        </dgm:presLayoutVars>
      </dgm:prSet>
      <dgm:spPr/>
    </dgm:pt>
    <dgm:pt modelId="{26AFC288-6D03-4A2E-B7F8-3DA6F82E8747}" type="pres">
      <dgm:prSet presAssocID="{FD41E847-3DA1-4370-A4D7-288A6050B2B8}" presName="sibTrans" presStyleLbl="sibTrans2D1" presStyleIdx="1" presStyleCnt="2"/>
      <dgm:spPr/>
    </dgm:pt>
    <dgm:pt modelId="{261017DE-2AE3-4F29-9E7E-8C78DD9341EC}" type="pres">
      <dgm:prSet presAssocID="{FD41E847-3DA1-4370-A4D7-288A6050B2B8}" presName="connectorText" presStyleLbl="sibTrans2D1" presStyleIdx="1" presStyleCnt="2"/>
      <dgm:spPr/>
    </dgm:pt>
    <dgm:pt modelId="{48E8ECB3-EC33-4F35-BC5A-C683D267CA1B}" type="pres">
      <dgm:prSet presAssocID="{9B42B22B-1327-46D4-9B9E-CF21CD19EBE9}" presName="node" presStyleLbl="node1" presStyleIdx="2" presStyleCnt="3">
        <dgm:presLayoutVars>
          <dgm:bulletEnabled val="1"/>
        </dgm:presLayoutVars>
      </dgm:prSet>
      <dgm:spPr/>
    </dgm:pt>
  </dgm:ptLst>
  <dgm:cxnLst>
    <dgm:cxn modelId="{C7664A15-C16E-4FA9-94B1-998C96F4AAD6}" type="presOf" srcId="{FD41E847-3DA1-4370-A4D7-288A6050B2B8}" destId="{26AFC288-6D03-4A2E-B7F8-3DA6F82E8747}" srcOrd="0" destOrd="0" presId="urn:microsoft.com/office/officeart/2005/8/layout/process1"/>
    <dgm:cxn modelId="{64757126-3BBE-46E6-A6F2-C06053643FDC}" type="presOf" srcId="{0FB777D8-D13A-4D2D-B6E7-1B1D75390645}" destId="{6A8E08AF-1390-4536-9EDD-3ED1B622759B}" srcOrd="0" destOrd="0" presId="urn:microsoft.com/office/officeart/2005/8/layout/process1"/>
    <dgm:cxn modelId="{C2F45A26-910C-44E7-AFD0-64140AC96A25}" type="presOf" srcId="{9B42B22B-1327-46D4-9B9E-CF21CD19EBE9}" destId="{48E8ECB3-EC33-4F35-BC5A-C683D267CA1B}" srcOrd="0" destOrd="0" presId="urn:microsoft.com/office/officeart/2005/8/layout/process1"/>
    <dgm:cxn modelId="{262CD448-A268-4099-B080-88A160BD39E7}" type="presOf" srcId="{FD41E847-3DA1-4370-A4D7-288A6050B2B8}" destId="{261017DE-2AE3-4F29-9E7E-8C78DD9341EC}" srcOrd="1" destOrd="0" presId="urn:microsoft.com/office/officeart/2005/8/layout/process1"/>
    <dgm:cxn modelId="{1D34D670-962C-4855-84B7-034AFAC9C1B1}" type="presOf" srcId="{9C17EBCD-6FCA-4BF7-9CFD-22027E27058D}" destId="{7C00774A-DB18-43B2-90AE-3309B310365D}" srcOrd="0" destOrd="0" presId="urn:microsoft.com/office/officeart/2005/8/layout/process1"/>
    <dgm:cxn modelId="{AB27EF72-8ECF-4B78-BF02-1F8FCD48E46C}" type="presOf" srcId="{FC9EA450-8EE5-4B60-B75C-EC64DBB9569A}" destId="{693030DF-FBB3-4FDA-ABB4-1FC15CEB5029}" srcOrd="0" destOrd="0" presId="urn:microsoft.com/office/officeart/2005/8/layout/process1"/>
    <dgm:cxn modelId="{36FEBF98-727B-43BD-B18E-CF40F50F083C}" type="presOf" srcId="{FC9EA450-8EE5-4B60-B75C-EC64DBB9569A}" destId="{76709B23-793E-4CEC-95DF-DCB8D549FB05}" srcOrd="1" destOrd="0" presId="urn:microsoft.com/office/officeart/2005/8/layout/process1"/>
    <dgm:cxn modelId="{397A6C9F-5176-490C-BF13-5AF13A92F266}" srcId="{9C17EBCD-6FCA-4BF7-9CFD-22027E27058D}" destId="{9B42B22B-1327-46D4-9B9E-CF21CD19EBE9}" srcOrd="2" destOrd="0" parTransId="{1B1100B7-4419-4355-8477-DA97E238AD97}" sibTransId="{B9848DA2-1069-42F5-9E5B-FE33118A4E8B}"/>
    <dgm:cxn modelId="{E7A285AF-5738-42E6-B41E-2510BDFDA7BF}" srcId="{9C17EBCD-6FCA-4BF7-9CFD-22027E27058D}" destId="{CF1652D5-22A9-4CDE-9AD6-4CA957A9D1B9}" srcOrd="0" destOrd="0" parTransId="{AE6976E5-EFF0-42E3-B1A6-F7967A67FFA6}" sibTransId="{FC9EA450-8EE5-4B60-B75C-EC64DBB9569A}"/>
    <dgm:cxn modelId="{EA240BBA-6108-4328-BD70-2ECDA86A03EF}" srcId="{9C17EBCD-6FCA-4BF7-9CFD-22027E27058D}" destId="{0FB777D8-D13A-4D2D-B6E7-1B1D75390645}" srcOrd="1" destOrd="0" parTransId="{B891CF5F-5549-47DA-8760-860C474B6FC8}" sibTransId="{FD41E847-3DA1-4370-A4D7-288A6050B2B8}"/>
    <dgm:cxn modelId="{0AAAFABB-B442-4F72-BBF5-664336463430}" type="presOf" srcId="{CF1652D5-22A9-4CDE-9AD6-4CA957A9D1B9}" destId="{91D8FA6C-BC31-4F8D-A865-3C0EA09053F5}" srcOrd="0" destOrd="0" presId="urn:microsoft.com/office/officeart/2005/8/layout/process1"/>
    <dgm:cxn modelId="{6E6C0287-FDC2-4740-A64E-DA3252F23ECC}" type="presParOf" srcId="{7C00774A-DB18-43B2-90AE-3309B310365D}" destId="{91D8FA6C-BC31-4F8D-A865-3C0EA09053F5}" srcOrd="0" destOrd="0" presId="urn:microsoft.com/office/officeart/2005/8/layout/process1"/>
    <dgm:cxn modelId="{6158CA1D-7DB3-4DA2-9A46-9493A78E1B96}" type="presParOf" srcId="{7C00774A-DB18-43B2-90AE-3309B310365D}" destId="{693030DF-FBB3-4FDA-ABB4-1FC15CEB5029}" srcOrd="1" destOrd="0" presId="urn:microsoft.com/office/officeart/2005/8/layout/process1"/>
    <dgm:cxn modelId="{7723264F-8F94-4019-B884-DCF99286F94C}" type="presParOf" srcId="{693030DF-FBB3-4FDA-ABB4-1FC15CEB5029}" destId="{76709B23-793E-4CEC-95DF-DCB8D549FB05}" srcOrd="0" destOrd="0" presId="urn:microsoft.com/office/officeart/2005/8/layout/process1"/>
    <dgm:cxn modelId="{B15D8776-1411-4796-A922-4DCD4741779F}" type="presParOf" srcId="{7C00774A-DB18-43B2-90AE-3309B310365D}" destId="{6A8E08AF-1390-4536-9EDD-3ED1B622759B}" srcOrd="2" destOrd="0" presId="urn:microsoft.com/office/officeart/2005/8/layout/process1"/>
    <dgm:cxn modelId="{8972C335-FCA8-4C14-8DF6-AA78BADEE5A7}" type="presParOf" srcId="{7C00774A-DB18-43B2-90AE-3309B310365D}" destId="{26AFC288-6D03-4A2E-B7F8-3DA6F82E8747}" srcOrd="3" destOrd="0" presId="urn:microsoft.com/office/officeart/2005/8/layout/process1"/>
    <dgm:cxn modelId="{DBC5FA7F-A07F-4DA4-99D0-7C81AA00A83B}" type="presParOf" srcId="{26AFC288-6D03-4A2E-B7F8-3DA6F82E8747}" destId="{261017DE-2AE3-4F29-9E7E-8C78DD9341EC}" srcOrd="0" destOrd="0" presId="urn:microsoft.com/office/officeart/2005/8/layout/process1"/>
    <dgm:cxn modelId="{8D6C4F2E-7049-4333-9473-6F298A443678}" type="presParOf" srcId="{7C00774A-DB18-43B2-90AE-3309B310365D}" destId="{48E8ECB3-EC33-4F35-BC5A-C683D267CA1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17EBCD-6FCA-4BF7-9CFD-22027E27058D}" type="doc">
      <dgm:prSet loTypeId="urn:microsoft.com/office/officeart/2005/8/layout/process1" loCatId="process" qsTypeId="urn:microsoft.com/office/officeart/2005/8/quickstyle/simple1" qsCatId="simple" csTypeId="urn:microsoft.com/office/officeart/2005/8/colors/accent0_1" csCatId="mainScheme" phldr="1"/>
      <dgm:spPr/>
    </dgm:pt>
    <dgm:pt modelId="{CF1652D5-22A9-4CDE-9AD6-4CA957A9D1B9}">
      <dgm:prSet custT="1"/>
      <dgm:spPr/>
      <dgm:t>
        <a:bodyPr/>
        <a:lstStyle/>
        <a:p>
          <a:r>
            <a:rPr lang="ru-RU" sz="1400" b="1" i="0" dirty="0">
              <a:solidFill>
                <a:srgbClr val="0070C0"/>
              </a:solidFill>
            </a:rPr>
            <a:t>Унифицировано требование к структуре м содержанию РП. </a:t>
          </a:r>
        </a:p>
        <a:p>
          <a:r>
            <a:rPr lang="ru-RU" sz="1400" b="1" i="0" dirty="0">
              <a:solidFill>
                <a:srgbClr val="0070C0"/>
              </a:solidFill>
            </a:rPr>
            <a:t>Есть указание на возможность использования электронных образовательных ресурсов</a:t>
          </a:r>
        </a:p>
        <a:p>
          <a:r>
            <a:rPr lang="ru-RU" sz="1400" b="1" i="0" dirty="0">
              <a:solidFill>
                <a:srgbClr val="0070C0"/>
              </a:solidFill>
            </a:rPr>
            <a:t>РП формируются с учетом рабочей программы воспитания</a:t>
          </a:r>
          <a:br>
            <a:rPr lang="ru-RU" sz="1400" b="1" i="0" dirty="0">
              <a:solidFill>
                <a:srgbClr val="0070C0"/>
              </a:solidFill>
            </a:rPr>
          </a:br>
          <a:endParaRPr lang="ru-RU" sz="1400" b="1" i="0" dirty="0">
            <a:solidFill>
              <a:srgbClr val="0070C0"/>
            </a:solidFill>
          </a:endParaRPr>
        </a:p>
      </dgm:t>
    </dgm:pt>
    <dgm:pt modelId="{AE6976E5-EFF0-42E3-B1A6-F7967A67FFA6}" type="parTrans" cxnId="{E7A285AF-5738-42E6-B41E-2510BDFDA7BF}">
      <dgm:prSet/>
      <dgm:spPr/>
      <dgm:t>
        <a:bodyPr/>
        <a:lstStyle/>
        <a:p>
          <a:endParaRPr lang="ru-RU"/>
        </a:p>
      </dgm:t>
    </dgm:pt>
    <dgm:pt modelId="{FC9EA450-8EE5-4B60-B75C-EC64DBB9569A}" type="sibTrans" cxnId="{E7A285AF-5738-42E6-B41E-2510BDFDA7BF}">
      <dgm:prSet/>
      <dgm:spPr/>
      <dgm:t>
        <a:bodyPr/>
        <a:lstStyle/>
        <a:p>
          <a:endParaRPr lang="ru-RU"/>
        </a:p>
      </dgm:t>
    </dgm:pt>
    <dgm:pt modelId="{0FB777D8-D13A-4D2D-B6E7-1B1D75390645}">
      <dgm:prSet custT="1"/>
      <dgm:spPr/>
      <dgm:t>
        <a:bodyPr/>
        <a:lstStyle/>
        <a:p>
          <a:r>
            <a:rPr lang="ru-RU" sz="1600" b="1" i="0" dirty="0">
              <a:solidFill>
                <a:srgbClr val="0070C0"/>
              </a:solidFill>
            </a:rPr>
            <a:t>РП внеурочной деятельности дополнительно содержат форму проведения занятия</a:t>
          </a:r>
        </a:p>
      </dgm:t>
    </dgm:pt>
    <dgm:pt modelId="{B891CF5F-5549-47DA-8760-860C474B6FC8}" type="parTrans" cxnId="{EA240BBA-6108-4328-BD70-2ECDA86A03EF}">
      <dgm:prSet/>
      <dgm:spPr/>
      <dgm:t>
        <a:bodyPr/>
        <a:lstStyle/>
        <a:p>
          <a:endParaRPr lang="ru-RU"/>
        </a:p>
      </dgm:t>
    </dgm:pt>
    <dgm:pt modelId="{FD41E847-3DA1-4370-A4D7-288A6050B2B8}" type="sibTrans" cxnId="{EA240BBA-6108-4328-BD70-2ECDA86A03EF}">
      <dgm:prSet/>
      <dgm:spPr/>
      <dgm:t>
        <a:bodyPr/>
        <a:lstStyle/>
        <a:p>
          <a:endParaRPr lang="ru-RU"/>
        </a:p>
      </dgm:t>
    </dgm:pt>
    <dgm:pt modelId="{9B42B22B-1327-46D4-9B9E-CF21CD19EBE9}">
      <dgm:prSet custT="1"/>
      <dgm:spPr/>
      <dgm:t>
        <a:bodyPr/>
        <a:lstStyle/>
        <a:p>
          <a:r>
            <a:rPr lang="ru-RU" sz="1600" b="1" i="0" dirty="0">
              <a:solidFill>
                <a:srgbClr val="C00000"/>
              </a:solidFill>
            </a:rPr>
            <a:t>Составляйте РП на основе ПРП. Там все учтено! </a:t>
          </a:r>
        </a:p>
      </dgm:t>
    </dgm:pt>
    <dgm:pt modelId="{1B1100B7-4419-4355-8477-DA97E238AD97}" type="parTrans" cxnId="{397A6C9F-5176-490C-BF13-5AF13A92F266}">
      <dgm:prSet/>
      <dgm:spPr/>
      <dgm:t>
        <a:bodyPr/>
        <a:lstStyle/>
        <a:p>
          <a:endParaRPr lang="ru-RU"/>
        </a:p>
      </dgm:t>
    </dgm:pt>
    <dgm:pt modelId="{B9848DA2-1069-42F5-9E5B-FE33118A4E8B}" type="sibTrans" cxnId="{397A6C9F-5176-490C-BF13-5AF13A92F266}">
      <dgm:prSet/>
      <dgm:spPr/>
      <dgm:t>
        <a:bodyPr/>
        <a:lstStyle/>
        <a:p>
          <a:endParaRPr lang="ru-RU"/>
        </a:p>
      </dgm:t>
    </dgm:pt>
    <dgm:pt modelId="{372789CD-C17B-4D1C-BA2A-9CD703091CD5}">
      <dgm:prSet custT="1"/>
      <dgm:spPr/>
      <dgm:t>
        <a:bodyPr/>
        <a:lstStyle/>
        <a:p>
          <a:r>
            <a:rPr lang="ru-RU" sz="1600" b="1" i="0" dirty="0">
              <a:solidFill>
                <a:srgbClr val="C00000"/>
              </a:solidFill>
            </a:rPr>
            <a:t>Вместо форм организации и видов деятельности в РП внеурочной деятельности укажите формы занятий</a:t>
          </a:r>
        </a:p>
      </dgm:t>
    </dgm:pt>
    <dgm:pt modelId="{824F7DDD-1097-4A3C-B8D1-BAC77FB9E9AA}" type="parTrans" cxnId="{0D5BAE00-F879-434F-AB6F-7F8D8585B36D}">
      <dgm:prSet/>
      <dgm:spPr/>
      <dgm:t>
        <a:bodyPr/>
        <a:lstStyle/>
        <a:p>
          <a:endParaRPr lang="ru-RU"/>
        </a:p>
      </dgm:t>
    </dgm:pt>
    <dgm:pt modelId="{A8D72E40-ED4A-48DC-BB53-271FAA69FEFC}" type="sibTrans" cxnId="{0D5BAE00-F879-434F-AB6F-7F8D8585B36D}">
      <dgm:prSet/>
      <dgm:spPr/>
      <dgm:t>
        <a:bodyPr/>
        <a:lstStyle/>
        <a:p>
          <a:endParaRPr lang="ru-RU"/>
        </a:p>
      </dgm:t>
    </dgm:pt>
    <dgm:pt modelId="{7C00774A-DB18-43B2-90AE-3309B310365D}" type="pres">
      <dgm:prSet presAssocID="{9C17EBCD-6FCA-4BF7-9CFD-22027E27058D}" presName="Name0" presStyleCnt="0">
        <dgm:presLayoutVars>
          <dgm:dir/>
          <dgm:resizeHandles val="exact"/>
        </dgm:presLayoutVars>
      </dgm:prSet>
      <dgm:spPr/>
    </dgm:pt>
    <dgm:pt modelId="{91D8FA6C-BC31-4F8D-A865-3C0EA09053F5}" type="pres">
      <dgm:prSet presAssocID="{CF1652D5-22A9-4CDE-9AD6-4CA957A9D1B9}" presName="node" presStyleLbl="node1" presStyleIdx="0" presStyleCnt="4">
        <dgm:presLayoutVars>
          <dgm:bulletEnabled val="1"/>
        </dgm:presLayoutVars>
      </dgm:prSet>
      <dgm:spPr/>
    </dgm:pt>
    <dgm:pt modelId="{693030DF-FBB3-4FDA-ABB4-1FC15CEB5029}" type="pres">
      <dgm:prSet presAssocID="{FC9EA450-8EE5-4B60-B75C-EC64DBB9569A}" presName="sibTrans" presStyleLbl="sibTrans2D1" presStyleIdx="0" presStyleCnt="3"/>
      <dgm:spPr>
        <a:prstGeom prst="mathPlus">
          <a:avLst/>
        </a:prstGeom>
      </dgm:spPr>
    </dgm:pt>
    <dgm:pt modelId="{76709B23-793E-4CEC-95DF-DCB8D549FB05}" type="pres">
      <dgm:prSet presAssocID="{FC9EA450-8EE5-4B60-B75C-EC64DBB9569A}" presName="connectorText" presStyleLbl="sibTrans2D1" presStyleIdx="0" presStyleCnt="3"/>
      <dgm:spPr/>
    </dgm:pt>
    <dgm:pt modelId="{6A8E08AF-1390-4536-9EDD-3ED1B622759B}" type="pres">
      <dgm:prSet presAssocID="{0FB777D8-D13A-4D2D-B6E7-1B1D75390645}" presName="node" presStyleLbl="node1" presStyleIdx="1" presStyleCnt="4">
        <dgm:presLayoutVars>
          <dgm:bulletEnabled val="1"/>
        </dgm:presLayoutVars>
      </dgm:prSet>
      <dgm:spPr/>
    </dgm:pt>
    <dgm:pt modelId="{26AFC288-6D03-4A2E-B7F8-3DA6F82E8747}" type="pres">
      <dgm:prSet presAssocID="{FD41E847-3DA1-4370-A4D7-288A6050B2B8}" presName="sibTrans" presStyleLbl="sibTrans2D1" presStyleIdx="1" presStyleCnt="3"/>
      <dgm:spPr/>
    </dgm:pt>
    <dgm:pt modelId="{261017DE-2AE3-4F29-9E7E-8C78DD9341EC}" type="pres">
      <dgm:prSet presAssocID="{FD41E847-3DA1-4370-A4D7-288A6050B2B8}" presName="connectorText" presStyleLbl="sibTrans2D1" presStyleIdx="1" presStyleCnt="3"/>
      <dgm:spPr/>
    </dgm:pt>
    <dgm:pt modelId="{48E8ECB3-EC33-4F35-BC5A-C683D267CA1B}" type="pres">
      <dgm:prSet presAssocID="{9B42B22B-1327-46D4-9B9E-CF21CD19EBE9}" presName="node" presStyleLbl="node1" presStyleIdx="2" presStyleCnt="4">
        <dgm:presLayoutVars>
          <dgm:bulletEnabled val="1"/>
        </dgm:presLayoutVars>
      </dgm:prSet>
      <dgm:spPr/>
    </dgm:pt>
    <dgm:pt modelId="{00B566EF-31F2-46B5-ADE8-589587034AEA}" type="pres">
      <dgm:prSet presAssocID="{B9848DA2-1069-42F5-9E5B-FE33118A4E8B}" presName="sibTrans" presStyleLbl="sibTrans2D1" presStyleIdx="2" presStyleCnt="3"/>
      <dgm:spPr>
        <a:prstGeom prst="mathPlus">
          <a:avLst/>
        </a:prstGeom>
      </dgm:spPr>
    </dgm:pt>
    <dgm:pt modelId="{FC196260-7247-4647-8130-8375FB9C49A0}" type="pres">
      <dgm:prSet presAssocID="{B9848DA2-1069-42F5-9E5B-FE33118A4E8B}" presName="connectorText" presStyleLbl="sibTrans2D1" presStyleIdx="2" presStyleCnt="3"/>
      <dgm:spPr/>
    </dgm:pt>
    <dgm:pt modelId="{48DEE193-91C1-42B9-ABB0-50EC5911CBAC}" type="pres">
      <dgm:prSet presAssocID="{372789CD-C17B-4D1C-BA2A-9CD703091CD5}" presName="node" presStyleLbl="node1" presStyleIdx="3" presStyleCnt="4">
        <dgm:presLayoutVars>
          <dgm:bulletEnabled val="1"/>
        </dgm:presLayoutVars>
      </dgm:prSet>
      <dgm:spPr/>
    </dgm:pt>
  </dgm:ptLst>
  <dgm:cxnLst>
    <dgm:cxn modelId="{0D5BAE00-F879-434F-AB6F-7F8D8585B36D}" srcId="{9C17EBCD-6FCA-4BF7-9CFD-22027E27058D}" destId="{372789CD-C17B-4D1C-BA2A-9CD703091CD5}" srcOrd="3" destOrd="0" parTransId="{824F7DDD-1097-4A3C-B8D1-BAC77FB9E9AA}" sibTransId="{A8D72E40-ED4A-48DC-BB53-271FAA69FEFC}"/>
    <dgm:cxn modelId="{6E553F09-8947-46BC-A92C-7AFF106E76EE}" type="presOf" srcId="{372789CD-C17B-4D1C-BA2A-9CD703091CD5}" destId="{48DEE193-91C1-42B9-ABB0-50EC5911CBAC}" srcOrd="0" destOrd="0" presId="urn:microsoft.com/office/officeart/2005/8/layout/process1"/>
    <dgm:cxn modelId="{C7664A15-C16E-4FA9-94B1-998C96F4AAD6}" type="presOf" srcId="{FD41E847-3DA1-4370-A4D7-288A6050B2B8}" destId="{26AFC288-6D03-4A2E-B7F8-3DA6F82E8747}" srcOrd="0" destOrd="0" presId="urn:microsoft.com/office/officeart/2005/8/layout/process1"/>
    <dgm:cxn modelId="{64757126-3BBE-46E6-A6F2-C06053643FDC}" type="presOf" srcId="{0FB777D8-D13A-4D2D-B6E7-1B1D75390645}" destId="{6A8E08AF-1390-4536-9EDD-3ED1B622759B}" srcOrd="0" destOrd="0" presId="urn:microsoft.com/office/officeart/2005/8/layout/process1"/>
    <dgm:cxn modelId="{C2F45A26-910C-44E7-AFD0-64140AC96A25}" type="presOf" srcId="{9B42B22B-1327-46D4-9B9E-CF21CD19EBE9}" destId="{48E8ECB3-EC33-4F35-BC5A-C683D267CA1B}" srcOrd="0" destOrd="0" presId="urn:microsoft.com/office/officeart/2005/8/layout/process1"/>
    <dgm:cxn modelId="{262CD448-A268-4099-B080-88A160BD39E7}" type="presOf" srcId="{FD41E847-3DA1-4370-A4D7-288A6050B2B8}" destId="{261017DE-2AE3-4F29-9E7E-8C78DD9341EC}" srcOrd="1" destOrd="0" presId="urn:microsoft.com/office/officeart/2005/8/layout/process1"/>
    <dgm:cxn modelId="{1D34D670-962C-4855-84B7-034AFAC9C1B1}" type="presOf" srcId="{9C17EBCD-6FCA-4BF7-9CFD-22027E27058D}" destId="{7C00774A-DB18-43B2-90AE-3309B310365D}" srcOrd="0" destOrd="0" presId="urn:microsoft.com/office/officeart/2005/8/layout/process1"/>
    <dgm:cxn modelId="{AB27EF72-8ECF-4B78-BF02-1F8FCD48E46C}" type="presOf" srcId="{FC9EA450-8EE5-4B60-B75C-EC64DBB9569A}" destId="{693030DF-FBB3-4FDA-ABB4-1FC15CEB5029}" srcOrd="0" destOrd="0" presId="urn:microsoft.com/office/officeart/2005/8/layout/process1"/>
    <dgm:cxn modelId="{36FEBF98-727B-43BD-B18E-CF40F50F083C}" type="presOf" srcId="{FC9EA450-8EE5-4B60-B75C-EC64DBB9569A}" destId="{76709B23-793E-4CEC-95DF-DCB8D549FB05}" srcOrd="1" destOrd="0" presId="urn:microsoft.com/office/officeart/2005/8/layout/process1"/>
    <dgm:cxn modelId="{397A6C9F-5176-490C-BF13-5AF13A92F266}" srcId="{9C17EBCD-6FCA-4BF7-9CFD-22027E27058D}" destId="{9B42B22B-1327-46D4-9B9E-CF21CD19EBE9}" srcOrd="2" destOrd="0" parTransId="{1B1100B7-4419-4355-8477-DA97E238AD97}" sibTransId="{B9848DA2-1069-42F5-9E5B-FE33118A4E8B}"/>
    <dgm:cxn modelId="{E7A285AF-5738-42E6-B41E-2510BDFDA7BF}" srcId="{9C17EBCD-6FCA-4BF7-9CFD-22027E27058D}" destId="{CF1652D5-22A9-4CDE-9AD6-4CA957A9D1B9}" srcOrd="0" destOrd="0" parTransId="{AE6976E5-EFF0-42E3-B1A6-F7967A67FFA6}" sibTransId="{FC9EA450-8EE5-4B60-B75C-EC64DBB9569A}"/>
    <dgm:cxn modelId="{EA240BBA-6108-4328-BD70-2ECDA86A03EF}" srcId="{9C17EBCD-6FCA-4BF7-9CFD-22027E27058D}" destId="{0FB777D8-D13A-4D2D-B6E7-1B1D75390645}" srcOrd="1" destOrd="0" parTransId="{B891CF5F-5549-47DA-8760-860C474B6FC8}" sibTransId="{FD41E847-3DA1-4370-A4D7-288A6050B2B8}"/>
    <dgm:cxn modelId="{0AAAFABB-B442-4F72-BBF5-664336463430}" type="presOf" srcId="{CF1652D5-22A9-4CDE-9AD6-4CA957A9D1B9}" destId="{91D8FA6C-BC31-4F8D-A865-3C0EA09053F5}" srcOrd="0" destOrd="0" presId="urn:microsoft.com/office/officeart/2005/8/layout/process1"/>
    <dgm:cxn modelId="{A8A4DAC1-B357-4AE1-A53D-4B8825062CAC}" type="presOf" srcId="{B9848DA2-1069-42F5-9E5B-FE33118A4E8B}" destId="{00B566EF-31F2-46B5-ADE8-589587034AEA}" srcOrd="0" destOrd="0" presId="urn:microsoft.com/office/officeart/2005/8/layout/process1"/>
    <dgm:cxn modelId="{5A308AE9-048F-4BE0-AE01-51977E1876E2}" type="presOf" srcId="{B9848DA2-1069-42F5-9E5B-FE33118A4E8B}" destId="{FC196260-7247-4647-8130-8375FB9C49A0}" srcOrd="1" destOrd="0" presId="urn:microsoft.com/office/officeart/2005/8/layout/process1"/>
    <dgm:cxn modelId="{6E6C0287-FDC2-4740-A64E-DA3252F23ECC}" type="presParOf" srcId="{7C00774A-DB18-43B2-90AE-3309B310365D}" destId="{91D8FA6C-BC31-4F8D-A865-3C0EA09053F5}" srcOrd="0" destOrd="0" presId="urn:microsoft.com/office/officeart/2005/8/layout/process1"/>
    <dgm:cxn modelId="{6158CA1D-7DB3-4DA2-9A46-9493A78E1B96}" type="presParOf" srcId="{7C00774A-DB18-43B2-90AE-3309B310365D}" destId="{693030DF-FBB3-4FDA-ABB4-1FC15CEB5029}" srcOrd="1" destOrd="0" presId="urn:microsoft.com/office/officeart/2005/8/layout/process1"/>
    <dgm:cxn modelId="{7723264F-8F94-4019-B884-DCF99286F94C}" type="presParOf" srcId="{693030DF-FBB3-4FDA-ABB4-1FC15CEB5029}" destId="{76709B23-793E-4CEC-95DF-DCB8D549FB05}" srcOrd="0" destOrd="0" presId="urn:microsoft.com/office/officeart/2005/8/layout/process1"/>
    <dgm:cxn modelId="{B15D8776-1411-4796-A922-4DCD4741779F}" type="presParOf" srcId="{7C00774A-DB18-43B2-90AE-3309B310365D}" destId="{6A8E08AF-1390-4536-9EDD-3ED1B622759B}" srcOrd="2" destOrd="0" presId="urn:microsoft.com/office/officeart/2005/8/layout/process1"/>
    <dgm:cxn modelId="{8972C335-FCA8-4C14-8DF6-AA78BADEE5A7}" type="presParOf" srcId="{7C00774A-DB18-43B2-90AE-3309B310365D}" destId="{26AFC288-6D03-4A2E-B7F8-3DA6F82E8747}" srcOrd="3" destOrd="0" presId="urn:microsoft.com/office/officeart/2005/8/layout/process1"/>
    <dgm:cxn modelId="{DBC5FA7F-A07F-4DA4-99D0-7C81AA00A83B}" type="presParOf" srcId="{26AFC288-6D03-4A2E-B7F8-3DA6F82E8747}" destId="{261017DE-2AE3-4F29-9E7E-8C78DD9341EC}" srcOrd="0" destOrd="0" presId="urn:microsoft.com/office/officeart/2005/8/layout/process1"/>
    <dgm:cxn modelId="{8D6C4F2E-7049-4333-9473-6F298A443678}" type="presParOf" srcId="{7C00774A-DB18-43B2-90AE-3309B310365D}" destId="{48E8ECB3-EC33-4F35-BC5A-C683D267CA1B}" srcOrd="4" destOrd="0" presId="urn:microsoft.com/office/officeart/2005/8/layout/process1"/>
    <dgm:cxn modelId="{61700967-93EF-4C6A-AF72-5B6DB1314835}" type="presParOf" srcId="{7C00774A-DB18-43B2-90AE-3309B310365D}" destId="{00B566EF-31F2-46B5-ADE8-589587034AEA}" srcOrd="5" destOrd="0" presId="urn:microsoft.com/office/officeart/2005/8/layout/process1"/>
    <dgm:cxn modelId="{1BDBA07E-427B-48B5-9226-8B6B6197F476}" type="presParOf" srcId="{00B566EF-31F2-46B5-ADE8-589587034AEA}" destId="{FC196260-7247-4647-8130-8375FB9C49A0}" srcOrd="0" destOrd="0" presId="urn:microsoft.com/office/officeart/2005/8/layout/process1"/>
    <dgm:cxn modelId="{C9D39073-4EF2-4FFC-A58A-AA1FD8B6EA4D}" type="presParOf" srcId="{7C00774A-DB18-43B2-90AE-3309B310365D}" destId="{48DEE193-91C1-42B9-ABB0-50EC5911CBA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17EBCD-6FCA-4BF7-9CFD-22027E27058D}" type="doc">
      <dgm:prSet loTypeId="urn:microsoft.com/office/officeart/2005/8/layout/process1" loCatId="process" qsTypeId="urn:microsoft.com/office/officeart/2005/8/quickstyle/simple1" qsCatId="simple" csTypeId="urn:microsoft.com/office/officeart/2005/8/colors/accent0_1" csCatId="mainScheme" phldr="1"/>
      <dgm:spPr/>
    </dgm:pt>
    <dgm:pt modelId="{CF1652D5-22A9-4CDE-9AD6-4CA957A9D1B9}">
      <dgm:prSet custT="1"/>
      <dgm:spPr/>
      <dgm:t>
        <a:bodyPr/>
        <a:lstStyle/>
        <a:p>
          <a:r>
            <a:rPr lang="ru-RU" sz="1600" b="1" i="0" dirty="0">
              <a:solidFill>
                <a:srgbClr val="0070C0"/>
              </a:solidFill>
            </a:rPr>
            <a:t>Программа воспитания может быть модульной. Главное – описать четыре обязательных раздела.</a:t>
          </a:r>
          <a:br>
            <a:rPr lang="ru-RU" sz="1600" b="1" i="0" dirty="0">
              <a:solidFill>
                <a:srgbClr val="0070C0"/>
              </a:solidFill>
            </a:rPr>
          </a:br>
          <a:endParaRPr lang="ru-RU" sz="1600" b="1" i="0" dirty="0">
            <a:solidFill>
              <a:srgbClr val="0070C0"/>
            </a:solidFill>
          </a:endParaRPr>
        </a:p>
      </dgm:t>
    </dgm:pt>
    <dgm:pt modelId="{AE6976E5-EFF0-42E3-B1A6-F7967A67FFA6}" type="parTrans" cxnId="{E7A285AF-5738-42E6-B41E-2510BDFDA7BF}">
      <dgm:prSet/>
      <dgm:spPr/>
      <dgm:t>
        <a:bodyPr/>
        <a:lstStyle/>
        <a:p>
          <a:endParaRPr lang="ru-RU"/>
        </a:p>
      </dgm:t>
    </dgm:pt>
    <dgm:pt modelId="{FC9EA450-8EE5-4B60-B75C-EC64DBB9569A}" type="sibTrans" cxnId="{E7A285AF-5738-42E6-B41E-2510BDFDA7BF}">
      <dgm:prSet/>
      <dgm:spPr/>
      <dgm:t>
        <a:bodyPr/>
        <a:lstStyle/>
        <a:p>
          <a:endParaRPr lang="ru-RU"/>
        </a:p>
      </dgm:t>
    </dgm:pt>
    <dgm:pt modelId="{9B42B22B-1327-46D4-9B9E-CF21CD19EBE9}">
      <dgm:prSet custT="1"/>
      <dgm:spPr/>
      <dgm:t>
        <a:bodyPr/>
        <a:lstStyle/>
        <a:p>
          <a:r>
            <a:rPr lang="ru-RU" sz="1600" b="1" i="0" dirty="0">
              <a:solidFill>
                <a:srgbClr val="C00000"/>
              </a:solidFill>
            </a:rPr>
            <a:t>При разработке рабочих программ воспитания сначала ориентируйтесь на ФГОС, затем на примерные программы воспитания и методические рекомендации к ним. </a:t>
          </a:r>
        </a:p>
      </dgm:t>
    </dgm:pt>
    <dgm:pt modelId="{1B1100B7-4419-4355-8477-DA97E238AD97}" type="parTrans" cxnId="{397A6C9F-5176-490C-BF13-5AF13A92F266}">
      <dgm:prSet/>
      <dgm:spPr/>
      <dgm:t>
        <a:bodyPr/>
        <a:lstStyle/>
        <a:p>
          <a:endParaRPr lang="ru-RU"/>
        </a:p>
      </dgm:t>
    </dgm:pt>
    <dgm:pt modelId="{B9848DA2-1069-42F5-9E5B-FE33118A4E8B}" type="sibTrans" cxnId="{397A6C9F-5176-490C-BF13-5AF13A92F266}">
      <dgm:prSet/>
      <dgm:spPr/>
      <dgm:t>
        <a:bodyPr/>
        <a:lstStyle/>
        <a:p>
          <a:endParaRPr lang="ru-RU"/>
        </a:p>
      </dgm:t>
    </dgm:pt>
    <dgm:pt modelId="{372789CD-C17B-4D1C-BA2A-9CD703091CD5}">
      <dgm:prSet custT="1"/>
      <dgm:spPr/>
      <dgm:t>
        <a:bodyPr/>
        <a:lstStyle/>
        <a:p>
          <a:r>
            <a:rPr lang="en-US" sz="1600" b="1" i="0" dirty="0">
              <a:solidFill>
                <a:srgbClr val="C00000"/>
              </a:solidFill>
            </a:rPr>
            <a:t>NB!</a:t>
          </a:r>
        </a:p>
        <a:p>
          <a:r>
            <a:rPr lang="ru-RU" sz="1600" b="1" i="0" dirty="0">
              <a:solidFill>
                <a:srgbClr val="C00000"/>
              </a:solidFill>
            </a:rPr>
            <a:t>У проверяющих органов возникнут вопросы, если ООП противоречит ФГОС, а не другим документам, которые не являются нормативными</a:t>
          </a:r>
        </a:p>
      </dgm:t>
    </dgm:pt>
    <dgm:pt modelId="{824F7DDD-1097-4A3C-B8D1-BAC77FB9E9AA}" type="parTrans" cxnId="{0D5BAE00-F879-434F-AB6F-7F8D8585B36D}">
      <dgm:prSet/>
      <dgm:spPr/>
      <dgm:t>
        <a:bodyPr/>
        <a:lstStyle/>
        <a:p>
          <a:endParaRPr lang="ru-RU"/>
        </a:p>
      </dgm:t>
    </dgm:pt>
    <dgm:pt modelId="{A8D72E40-ED4A-48DC-BB53-271FAA69FEFC}" type="sibTrans" cxnId="{0D5BAE00-F879-434F-AB6F-7F8D8585B36D}">
      <dgm:prSet/>
      <dgm:spPr/>
      <dgm:t>
        <a:bodyPr/>
        <a:lstStyle/>
        <a:p>
          <a:endParaRPr lang="ru-RU"/>
        </a:p>
      </dgm:t>
    </dgm:pt>
    <dgm:pt modelId="{7C00774A-DB18-43B2-90AE-3309B310365D}" type="pres">
      <dgm:prSet presAssocID="{9C17EBCD-6FCA-4BF7-9CFD-22027E27058D}" presName="Name0" presStyleCnt="0">
        <dgm:presLayoutVars>
          <dgm:dir/>
          <dgm:resizeHandles val="exact"/>
        </dgm:presLayoutVars>
      </dgm:prSet>
      <dgm:spPr/>
    </dgm:pt>
    <dgm:pt modelId="{91D8FA6C-BC31-4F8D-A865-3C0EA09053F5}" type="pres">
      <dgm:prSet presAssocID="{CF1652D5-22A9-4CDE-9AD6-4CA957A9D1B9}" presName="node" presStyleLbl="node1" presStyleIdx="0" presStyleCnt="3">
        <dgm:presLayoutVars>
          <dgm:bulletEnabled val="1"/>
        </dgm:presLayoutVars>
      </dgm:prSet>
      <dgm:spPr/>
    </dgm:pt>
    <dgm:pt modelId="{693030DF-FBB3-4FDA-ABB4-1FC15CEB5029}" type="pres">
      <dgm:prSet presAssocID="{FC9EA450-8EE5-4B60-B75C-EC64DBB9569A}" presName="sibTrans" presStyleLbl="sibTrans2D1" presStyleIdx="0" presStyleCnt="2"/>
      <dgm:spPr>
        <a:prstGeom prst="rightArrow">
          <a:avLst/>
        </a:prstGeom>
      </dgm:spPr>
    </dgm:pt>
    <dgm:pt modelId="{76709B23-793E-4CEC-95DF-DCB8D549FB05}" type="pres">
      <dgm:prSet presAssocID="{FC9EA450-8EE5-4B60-B75C-EC64DBB9569A}" presName="connectorText" presStyleLbl="sibTrans2D1" presStyleIdx="0" presStyleCnt="2"/>
      <dgm:spPr/>
    </dgm:pt>
    <dgm:pt modelId="{48E8ECB3-EC33-4F35-BC5A-C683D267CA1B}" type="pres">
      <dgm:prSet presAssocID="{9B42B22B-1327-46D4-9B9E-CF21CD19EBE9}" presName="node" presStyleLbl="node1" presStyleIdx="1" presStyleCnt="3" custScaleX="104336">
        <dgm:presLayoutVars>
          <dgm:bulletEnabled val="1"/>
        </dgm:presLayoutVars>
      </dgm:prSet>
      <dgm:spPr/>
    </dgm:pt>
    <dgm:pt modelId="{00B566EF-31F2-46B5-ADE8-589587034AEA}" type="pres">
      <dgm:prSet presAssocID="{B9848DA2-1069-42F5-9E5B-FE33118A4E8B}" presName="sibTrans" presStyleLbl="sibTrans2D1" presStyleIdx="1" presStyleCnt="2"/>
      <dgm:spPr>
        <a:prstGeom prst="mathPlus">
          <a:avLst/>
        </a:prstGeom>
      </dgm:spPr>
    </dgm:pt>
    <dgm:pt modelId="{FC196260-7247-4647-8130-8375FB9C49A0}" type="pres">
      <dgm:prSet presAssocID="{B9848DA2-1069-42F5-9E5B-FE33118A4E8B}" presName="connectorText" presStyleLbl="sibTrans2D1" presStyleIdx="1" presStyleCnt="2"/>
      <dgm:spPr/>
    </dgm:pt>
    <dgm:pt modelId="{48DEE193-91C1-42B9-ABB0-50EC5911CBAC}" type="pres">
      <dgm:prSet presAssocID="{372789CD-C17B-4D1C-BA2A-9CD703091CD5}" presName="node" presStyleLbl="node1" presStyleIdx="2" presStyleCnt="3">
        <dgm:presLayoutVars>
          <dgm:bulletEnabled val="1"/>
        </dgm:presLayoutVars>
      </dgm:prSet>
      <dgm:spPr/>
    </dgm:pt>
  </dgm:ptLst>
  <dgm:cxnLst>
    <dgm:cxn modelId="{0D5BAE00-F879-434F-AB6F-7F8D8585B36D}" srcId="{9C17EBCD-6FCA-4BF7-9CFD-22027E27058D}" destId="{372789CD-C17B-4D1C-BA2A-9CD703091CD5}" srcOrd="2" destOrd="0" parTransId="{824F7DDD-1097-4A3C-B8D1-BAC77FB9E9AA}" sibTransId="{A8D72E40-ED4A-48DC-BB53-271FAA69FEFC}"/>
    <dgm:cxn modelId="{6E553F09-8947-46BC-A92C-7AFF106E76EE}" type="presOf" srcId="{372789CD-C17B-4D1C-BA2A-9CD703091CD5}" destId="{48DEE193-91C1-42B9-ABB0-50EC5911CBAC}" srcOrd="0" destOrd="0" presId="urn:microsoft.com/office/officeart/2005/8/layout/process1"/>
    <dgm:cxn modelId="{C2F45A26-910C-44E7-AFD0-64140AC96A25}" type="presOf" srcId="{9B42B22B-1327-46D4-9B9E-CF21CD19EBE9}" destId="{48E8ECB3-EC33-4F35-BC5A-C683D267CA1B}" srcOrd="0" destOrd="0" presId="urn:microsoft.com/office/officeart/2005/8/layout/process1"/>
    <dgm:cxn modelId="{1D34D670-962C-4855-84B7-034AFAC9C1B1}" type="presOf" srcId="{9C17EBCD-6FCA-4BF7-9CFD-22027E27058D}" destId="{7C00774A-DB18-43B2-90AE-3309B310365D}" srcOrd="0" destOrd="0" presId="urn:microsoft.com/office/officeart/2005/8/layout/process1"/>
    <dgm:cxn modelId="{AB27EF72-8ECF-4B78-BF02-1F8FCD48E46C}" type="presOf" srcId="{FC9EA450-8EE5-4B60-B75C-EC64DBB9569A}" destId="{693030DF-FBB3-4FDA-ABB4-1FC15CEB5029}" srcOrd="0" destOrd="0" presId="urn:microsoft.com/office/officeart/2005/8/layout/process1"/>
    <dgm:cxn modelId="{36FEBF98-727B-43BD-B18E-CF40F50F083C}" type="presOf" srcId="{FC9EA450-8EE5-4B60-B75C-EC64DBB9569A}" destId="{76709B23-793E-4CEC-95DF-DCB8D549FB05}" srcOrd="1" destOrd="0" presId="urn:microsoft.com/office/officeart/2005/8/layout/process1"/>
    <dgm:cxn modelId="{397A6C9F-5176-490C-BF13-5AF13A92F266}" srcId="{9C17EBCD-6FCA-4BF7-9CFD-22027E27058D}" destId="{9B42B22B-1327-46D4-9B9E-CF21CD19EBE9}" srcOrd="1" destOrd="0" parTransId="{1B1100B7-4419-4355-8477-DA97E238AD97}" sibTransId="{B9848DA2-1069-42F5-9E5B-FE33118A4E8B}"/>
    <dgm:cxn modelId="{E7A285AF-5738-42E6-B41E-2510BDFDA7BF}" srcId="{9C17EBCD-6FCA-4BF7-9CFD-22027E27058D}" destId="{CF1652D5-22A9-4CDE-9AD6-4CA957A9D1B9}" srcOrd="0" destOrd="0" parTransId="{AE6976E5-EFF0-42E3-B1A6-F7967A67FFA6}" sibTransId="{FC9EA450-8EE5-4B60-B75C-EC64DBB9569A}"/>
    <dgm:cxn modelId="{0AAAFABB-B442-4F72-BBF5-664336463430}" type="presOf" srcId="{CF1652D5-22A9-4CDE-9AD6-4CA957A9D1B9}" destId="{91D8FA6C-BC31-4F8D-A865-3C0EA09053F5}" srcOrd="0" destOrd="0" presId="urn:microsoft.com/office/officeart/2005/8/layout/process1"/>
    <dgm:cxn modelId="{A8A4DAC1-B357-4AE1-A53D-4B8825062CAC}" type="presOf" srcId="{B9848DA2-1069-42F5-9E5B-FE33118A4E8B}" destId="{00B566EF-31F2-46B5-ADE8-589587034AEA}" srcOrd="0" destOrd="0" presId="urn:microsoft.com/office/officeart/2005/8/layout/process1"/>
    <dgm:cxn modelId="{5A308AE9-048F-4BE0-AE01-51977E1876E2}" type="presOf" srcId="{B9848DA2-1069-42F5-9E5B-FE33118A4E8B}" destId="{FC196260-7247-4647-8130-8375FB9C49A0}" srcOrd="1" destOrd="0" presId="urn:microsoft.com/office/officeart/2005/8/layout/process1"/>
    <dgm:cxn modelId="{6E6C0287-FDC2-4740-A64E-DA3252F23ECC}" type="presParOf" srcId="{7C00774A-DB18-43B2-90AE-3309B310365D}" destId="{91D8FA6C-BC31-4F8D-A865-3C0EA09053F5}" srcOrd="0" destOrd="0" presId="urn:microsoft.com/office/officeart/2005/8/layout/process1"/>
    <dgm:cxn modelId="{6158CA1D-7DB3-4DA2-9A46-9493A78E1B96}" type="presParOf" srcId="{7C00774A-DB18-43B2-90AE-3309B310365D}" destId="{693030DF-FBB3-4FDA-ABB4-1FC15CEB5029}" srcOrd="1" destOrd="0" presId="urn:microsoft.com/office/officeart/2005/8/layout/process1"/>
    <dgm:cxn modelId="{7723264F-8F94-4019-B884-DCF99286F94C}" type="presParOf" srcId="{693030DF-FBB3-4FDA-ABB4-1FC15CEB5029}" destId="{76709B23-793E-4CEC-95DF-DCB8D549FB05}" srcOrd="0" destOrd="0" presId="urn:microsoft.com/office/officeart/2005/8/layout/process1"/>
    <dgm:cxn modelId="{8D6C4F2E-7049-4333-9473-6F298A443678}" type="presParOf" srcId="{7C00774A-DB18-43B2-90AE-3309B310365D}" destId="{48E8ECB3-EC33-4F35-BC5A-C683D267CA1B}" srcOrd="2" destOrd="0" presId="urn:microsoft.com/office/officeart/2005/8/layout/process1"/>
    <dgm:cxn modelId="{61700967-93EF-4C6A-AF72-5B6DB1314835}" type="presParOf" srcId="{7C00774A-DB18-43B2-90AE-3309B310365D}" destId="{00B566EF-31F2-46B5-ADE8-589587034AEA}" srcOrd="3" destOrd="0" presId="urn:microsoft.com/office/officeart/2005/8/layout/process1"/>
    <dgm:cxn modelId="{1BDBA07E-427B-48B5-9226-8B6B6197F476}" type="presParOf" srcId="{00B566EF-31F2-46B5-ADE8-589587034AEA}" destId="{FC196260-7247-4647-8130-8375FB9C49A0}" srcOrd="0" destOrd="0" presId="urn:microsoft.com/office/officeart/2005/8/layout/process1"/>
    <dgm:cxn modelId="{C9D39073-4EF2-4FFC-A58A-AA1FD8B6EA4D}" type="presParOf" srcId="{7C00774A-DB18-43B2-90AE-3309B310365D}" destId="{48DEE193-91C1-42B9-ABB0-50EC5911CBA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17EBCD-6FCA-4BF7-9CFD-22027E27058D}" type="doc">
      <dgm:prSet loTypeId="urn:microsoft.com/office/officeart/2005/8/layout/process1" loCatId="process" qsTypeId="urn:microsoft.com/office/officeart/2005/8/quickstyle/simple1" qsCatId="simple" csTypeId="urn:microsoft.com/office/officeart/2005/8/colors/accent0_1" csCatId="mainScheme" phldr="1"/>
      <dgm:spPr/>
    </dgm:pt>
    <dgm:pt modelId="{CF1652D5-22A9-4CDE-9AD6-4CA957A9D1B9}">
      <dgm:prSet custT="1"/>
      <dgm:spPr/>
      <dgm:t>
        <a:bodyPr/>
        <a:lstStyle/>
        <a:p>
          <a:pPr>
            <a:lnSpc>
              <a:spcPct val="100000"/>
            </a:lnSpc>
            <a:spcAft>
              <a:spcPts val="0"/>
            </a:spcAft>
          </a:pPr>
          <a:r>
            <a:rPr lang="ru-RU" sz="1600" b="1" i="0" dirty="0">
              <a:solidFill>
                <a:srgbClr val="0070C0"/>
              </a:solidFill>
            </a:rPr>
            <a:t>Закрепили использование электронных средств обучения, дистанционных технологий, </a:t>
          </a:r>
        </a:p>
        <a:p>
          <a:pPr>
            <a:lnSpc>
              <a:spcPct val="100000"/>
            </a:lnSpc>
            <a:spcAft>
              <a:spcPts val="0"/>
            </a:spcAft>
          </a:pPr>
          <a:r>
            <a:rPr lang="ru-RU" sz="1600" b="1" i="0" dirty="0">
              <a:solidFill>
                <a:srgbClr val="0070C0"/>
              </a:solidFill>
            </a:rPr>
            <a:t>обеспечение школьников индивидуальным авторизованным доступом ко всем ресурсам на территории школы и за ее пределами</a:t>
          </a:r>
        </a:p>
      </dgm:t>
    </dgm:pt>
    <dgm:pt modelId="{AE6976E5-EFF0-42E3-B1A6-F7967A67FFA6}" type="parTrans" cxnId="{E7A285AF-5738-42E6-B41E-2510BDFDA7BF}">
      <dgm:prSet/>
      <dgm:spPr/>
      <dgm:t>
        <a:bodyPr/>
        <a:lstStyle/>
        <a:p>
          <a:endParaRPr lang="ru-RU"/>
        </a:p>
      </dgm:t>
    </dgm:pt>
    <dgm:pt modelId="{FC9EA450-8EE5-4B60-B75C-EC64DBB9569A}" type="sibTrans" cxnId="{E7A285AF-5738-42E6-B41E-2510BDFDA7BF}">
      <dgm:prSet/>
      <dgm:spPr/>
      <dgm:t>
        <a:bodyPr/>
        <a:lstStyle/>
        <a:p>
          <a:endParaRPr lang="ru-RU"/>
        </a:p>
      </dgm:t>
    </dgm:pt>
    <dgm:pt modelId="{9B42B22B-1327-46D4-9B9E-CF21CD19EBE9}">
      <dgm:prSet custT="1"/>
      <dgm:spPr/>
      <dgm:t>
        <a:bodyPr/>
        <a:lstStyle/>
        <a:p>
          <a:r>
            <a:rPr lang="ru-RU" sz="1600" b="1" i="0" dirty="0">
              <a:solidFill>
                <a:srgbClr val="C00000"/>
              </a:solidFill>
            </a:rPr>
            <a:t>Организуйте для учеников индивидуальный авторизированный доступ к  ресурсам и  информационным технологиям, которые применяете в обучении. </a:t>
          </a:r>
        </a:p>
      </dgm:t>
    </dgm:pt>
    <dgm:pt modelId="{1B1100B7-4419-4355-8477-DA97E238AD97}" type="parTrans" cxnId="{397A6C9F-5176-490C-BF13-5AF13A92F266}">
      <dgm:prSet/>
      <dgm:spPr/>
      <dgm:t>
        <a:bodyPr/>
        <a:lstStyle/>
        <a:p>
          <a:endParaRPr lang="ru-RU"/>
        </a:p>
      </dgm:t>
    </dgm:pt>
    <dgm:pt modelId="{B9848DA2-1069-42F5-9E5B-FE33118A4E8B}" type="sibTrans" cxnId="{397A6C9F-5176-490C-BF13-5AF13A92F266}">
      <dgm:prSet/>
      <dgm:spPr/>
      <dgm:t>
        <a:bodyPr/>
        <a:lstStyle/>
        <a:p>
          <a:endParaRPr lang="ru-RU"/>
        </a:p>
      </dgm:t>
    </dgm:pt>
    <dgm:pt modelId="{372789CD-C17B-4D1C-BA2A-9CD703091CD5}">
      <dgm:prSet custT="1"/>
      <dgm:spPr/>
      <dgm:t>
        <a:bodyPr/>
        <a:lstStyle/>
        <a:p>
          <a:r>
            <a:rPr lang="ru-RU" sz="1600" b="1" i="0" dirty="0">
              <a:solidFill>
                <a:srgbClr val="C00000"/>
              </a:solidFill>
            </a:rPr>
            <a:t>Отразите наличие индивидуальных авторизированных доступов для школьников  в </a:t>
          </a:r>
          <a:r>
            <a:rPr lang="ru-RU" sz="1600" b="1" i="0" u="sng" dirty="0">
              <a:solidFill>
                <a:srgbClr val="C00000"/>
              </a:solidFill>
            </a:rPr>
            <a:t>ООП</a:t>
          </a:r>
          <a:r>
            <a:rPr lang="ru-RU" sz="1600" b="1" i="0" dirty="0">
              <a:solidFill>
                <a:srgbClr val="C00000"/>
              </a:solidFill>
            </a:rPr>
            <a:t> и </a:t>
          </a:r>
          <a:r>
            <a:rPr lang="ru-RU" sz="1600" b="1" i="0" u="sng" dirty="0">
              <a:solidFill>
                <a:srgbClr val="C00000"/>
              </a:solidFill>
            </a:rPr>
            <a:t>локальных актах</a:t>
          </a:r>
        </a:p>
      </dgm:t>
    </dgm:pt>
    <dgm:pt modelId="{824F7DDD-1097-4A3C-B8D1-BAC77FB9E9AA}" type="parTrans" cxnId="{0D5BAE00-F879-434F-AB6F-7F8D8585B36D}">
      <dgm:prSet/>
      <dgm:spPr/>
      <dgm:t>
        <a:bodyPr/>
        <a:lstStyle/>
        <a:p>
          <a:endParaRPr lang="ru-RU"/>
        </a:p>
      </dgm:t>
    </dgm:pt>
    <dgm:pt modelId="{A8D72E40-ED4A-48DC-BB53-271FAA69FEFC}" type="sibTrans" cxnId="{0D5BAE00-F879-434F-AB6F-7F8D8585B36D}">
      <dgm:prSet/>
      <dgm:spPr/>
      <dgm:t>
        <a:bodyPr/>
        <a:lstStyle/>
        <a:p>
          <a:endParaRPr lang="ru-RU"/>
        </a:p>
      </dgm:t>
    </dgm:pt>
    <dgm:pt modelId="{7C00774A-DB18-43B2-90AE-3309B310365D}" type="pres">
      <dgm:prSet presAssocID="{9C17EBCD-6FCA-4BF7-9CFD-22027E27058D}" presName="Name0" presStyleCnt="0">
        <dgm:presLayoutVars>
          <dgm:dir/>
          <dgm:resizeHandles val="exact"/>
        </dgm:presLayoutVars>
      </dgm:prSet>
      <dgm:spPr/>
    </dgm:pt>
    <dgm:pt modelId="{91D8FA6C-BC31-4F8D-A865-3C0EA09053F5}" type="pres">
      <dgm:prSet presAssocID="{CF1652D5-22A9-4CDE-9AD6-4CA957A9D1B9}" presName="node" presStyleLbl="node1" presStyleIdx="0" presStyleCnt="3">
        <dgm:presLayoutVars>
          <dgm:bulletEnabled val="1"/>
        </dgm:presLayoutVars>
      </dgm:prSet>
      <dgm:spPr/>
    </dgm:pt>
    <dgm:pt modelId="{693030DF-FBB3-4FDA-ABB4-1FC15CEB5029}" type="pres">
      <dgm:prSet presAssocID="{FC9EA450-8EE5-4B60-B75C-EC64DBB9569A}" presName="sibTrans" presStyleLbl="sibTrans2D1" presStyleIdx="0" presStyleCnt="2"/>
      <dgm:spPr>
        <a:prstGeom prst="rightArrow">
          <a:avLst/>
        </a:prstGeom>
      </dgm:spPr>
    </dgm:pt>
    <dgm:pt modelId="{76709B23-793E-4CEC-95DF-DCB8D549FB05}" type="pres">
      <dgm:prSet presAssocID="{FC9EA450-8EE5-4B60-B75C-EC64DBB9569A}" presName="connectorText" presStyleLbl="sibTrans2D1" presStyleIdx="0" presStyleCnt="2"/>
      <dgm:spPr/>
    </dgm:pt>
    <dgm:pt modelId="{48E8ECB3-EC33-4F35-BC5A-C683D267CA1B}" type="pres">
      <dgm:prSet presAssocID="{9B42B22B-1327-46D4-9B9E-CF21CD19EBE9}" presName="node" presStyleLbl="node1" presStyleIdx="1" presStyleCnt="3">
        <dgm:presLayoutVars>
          <dgm:bulletEnabled val="1"/>
        </dgm:presLayoutVars>
      </dgm:prSet>
      <dgm:spPr/>
    </dgm:pt>
    <dgm:pt modelId="{00B566EF-31F2-46B5-ADE8-589587034AEA}" type="pres">
      <dgm:prSet presAssocID="{B9848DA2-1069-42F5-9E5B-FE33118A4E8B}" presName="sibTrans" presStyleLbl="sibTrans2D1" presStyleIdx="1" presStyleCnt="2"/>
      <dgm:spPr>
        <a:prstGeom prst="mathPlus">
          <a:avLst/>
        </a:prstGeom>
      </dgm:spPr>
    </dgm:pt>
    <dgm:pt modelId="{FC196260-7247-4647-8130-8375FB9C49A0}" type="pres">
      <dgm:prSet presAssocID="{B9848DA2-1069-42F5-9E5B-FE33118A4E8B}" presName="connectorText" presStyleLbl="sibTrans2D1" presStyleIdx="1" presStyleCnt="2"/>
      <dgm:spPr/>
    </dgm:pt>
    <dgm:pt modelId="{48DEE193-91C1-42B9-ABB0-50EC5911CBAC}" type="pres">
      <dgm:prSet presAssocID="{372789CD-C17B-4D1C-BA2A-9CD703091CD5}" presName="node" presStyleLbl="node1" presStyleIdx="2" presStyleCnt="3">
        <dgm:presLayoutVars>
          <dgm:bulletEnabled val="1"/>
        </dgm:presLayoutVars>
      </dgm:prSet>
      <dgm:spPr/>
    </dgm:pt>
  </dgm:ptLst>
  <dgm:cxnLst>
    <dgm:cxn modelId="{0D5BAE00-F879-434F-AB6F-7F8D8585B36D}" srcId="{9C17EBCD-6FCA-4BF7-9CFD-22027E27058D}" destId="{372789CD-C17B-4D1C-BA2A-9CD703091CD5}" srcOrd="2" destOrd="0" parTransId="{824F7DDD-1097-4A3C-B8D1-BAC77FB9E9AA}" sibTransId="{A8D72E40-ED4A-48DC-BB53-271FAA69FEFC}"/>
    <dgm:cxn modelId="{6E553F09-8947-46BC-A92C-7AFF106E76EE}" type="presOf" srcId="{372789CD-C17B-4D1C-BA2A-9CD703091CD5}" destId="{48DEE193-91C1-42B9-ABB0-50EC5911CBAC}" srcOrd="0" destOrd="0" presId="urn:microsoft.com/office/officeart/2005/8/layout/process1"/>
    <dgm:cxn modelId="{C2F45A26-910C-44E7-AFD0-64140AC96A25}" type="presOf" srcId="{9B42B22B-1327-46D4-9B9E-CF21CD19EBE9}" destId="{48E8ECB3-EC33-4F35-BC5A-C683D267CA1B}" srcOrd="0" destOrd="0" presId="urn:microsoft.com/office/officeart/2005/8/layout/process1"/>
    <dgm:cxn modelId="{1D34D670-962C-4855-84B7-034AFAC9C1B1}" type="presOf" srcId="{9C17EBCD-6FCA-4BF7-9CFD-22027E27058D}" destId="{7C00774A-DB18-43B2-90AE-3309B310365D}" srcOrd="0" destOrd="0" presId="urn:microsoft.com/office/officeart/2005/8/layout/process1"/>
    <dgm:cxn modelId="{AB27EF72-8ECF-4B78-BF02-1F8FCD48E46C}" type="presOf" srcId="{FC9EA450-8EE5-4B60-B75C-EC64DBB9569A}" destId="{693030DF-FBB3-4FDA-ABB4-1FC15CEB5029}" srcOrd="0" destOrd="0" presId="urn:microsoft.com/office/officeart/2005/8/layout/process1"/>
    <dgm:cxn modelId="{36FEBF98-727B-43BD-B18E-CF40F50F083C}" type="presOf" srcId="{FC9EA450-8EE5-4B60-B75C-EC64DBB9569A}" destId="{76709B23-793E-4CEC-95DF-DCB8D549FB05}" srcOrd="1" destOrd="0" presId="urn:microsoft.com/office/officeart/2005/8/layout/process1"/>
    <dgm:cxn modelId="{397A6C9F-5176-490C-BF13-5AF13A92F266}" srcId="{9C17EBCD-6FCA-4BF7-9CFD-22027E27058D}" destId="{9B42B22B-1327-46D4-9B9E-CF21CD19EBE9}" srcOrd="1" destOrd="0" parTransId="{1B1100B7-4419-4355-8477-DA97E238AD97}" sibTransId="{B9848DA2-1069-42F5-9E5B-FE33118A4E8B}"/>
    <dgm:cxn modelId="{E7A285AF-5738-42E6-B41E-2510BDFDA7BF}" srcId="{9C17EBCD-6FCA-4BF7-9CFD-22027E27058D}" destId="{CF1652D5-22A9-4CDE-9AD6-4CA957A9D1B9}" srcOrd="0" destOrd="0" parTransId="{AE6976E5-EFF0-42E3-B1A6-F7967A67FFA6}" sibTransId="{FC9EA450-8EE5-4B60-B75C-EC64DBB9569A}"/>
    <dgm:cxn modelId="{0AAAFABB-B442-4F72-BBF5-664336463430}" type="presOf" srcId="{CF1652D5-22A9-4CDE-9AD6-4CA957A9D1B9}" destId="{91D8FA6C-BC31-4F8D-A865-3C0EA09053F5}" srcOrd="0" destOrd="0" presId="urn:microsoft.com/office/officeart/2005/8/layout/process1"/>
    <dgm:cxn modelId="{A8A4DAC1-B357-4AE1-A53D-4B8825062CAC}" type="presOf" srcId="{B9848DA2-1069-42F5-9E5B-FE33118A4E8B}" destId="{00B566EF-31F2-46B5-ADE8-589587034AEA}" srcOrd="0" destOrd="0" presId="urn:microsoft.com/office/officeart/2005/8/layout/process1"/>
    <dgm:cxn modelId="{5A308AE9-048F-4BE0-AE01-51977E1876E2}" type="presOf" srcId="{B9848DA2-1069-42F5-9E5B-FE33118A4E8B}" destId="{FC196260-7247-4647-8130-8375FB9C49A0}" srcOrd="1" destOrd="0" presId="urn:microsoft.com/office/officeart/2005/8/layout/process1"/>
    <dgm:cxn modelId="{6E6C0287-FDC2-4740-A64E-DA3252F23ECC}" type="presParOf" srcId="{7C00774A-DB18-43B2-90AE-3309B310365D}" destId="{91D8FA6C-BC31-4F8D-A865-3C0EA09053F5}" srcOrd="0" destOrd="0" presId="urn:microsoft.com/office/officeart/2005/8/layout/process1"/>
    <dgm:cxn modelId="{6158CA1D-7DB3-4DA2-9A46-9493A78E1B96}" type="presParOf" srcId="{7C00774A-DB18-43B2-90AE-3309B310365D}" destId="{693030DF-FBB3-4FDA-ABB4-1FC15CEB5029}" srcOrd="1" destOrd="0" presId="urn:microsoft.com/office/officeart/2005/8/layout/process1"/>
    <dgm:cxn modelId="{7723264F-8F94-4019-B884-DCF99286F94C}" type="presParOf" srcId="{693030DF-FBB3-4FDA-ABB4-1FC15CEB5029}" destId="{76709B23-793E-4CEC-95DF-DCB8D549FB05}" srcOrd="0" destOrd="0" presId="urn:microsoft.com/office/officeart/2005/8/layout/process1"/>
    <dgm:cxn modelId="{8D6C4F2E-7049-4333-9473-6F298A443678}" type="presParOf" srcId="{7C00774A-DB18-43B2-90AE-3309B310365D}" destId="{48E8ECB3-EC33-4F35-BC5A-C683D267CA1B}" srcOrd="2" destOrd="0" presId="urn:microsoft.com/office/officeart/2005/8/layout/process1"/>
    <dgm:cxn modelId="{61700967-93EF-4C6A-AF72-5B6DB1314835}" type="presParOf" srcId="{7C00774A-DB18-43B2-90AE-3309B310365D}" destId="{00B566EF-31F2-46B5-ADE8-589587034AEA}" srcOrd="3" destOrd="0" presId="urn:microsoft.com/office/officeart/2005/8/layout/process1"/>
    <dgm:cxn modelId="{1BDBA07E-427B-48B5-9226-8B6B6197F476}" type="presParOf" srcId="{00B566EF-31F2-46B5-ADE8-589587034AEA}" destId="{FC196260-7247-4647-8130-8375FB9C49A0}" srcOrd="0" destOrd="0" presId="urn:microsoft.com/office/officeart/2005/8/layout/process1"/>
    <dgm:cxn modelId="{C9D39073-4EF2-4FFC-A58A-AA1FD8B6EA4D}" type="presParOf" srcId="{7C00774A-DB18-43B2-90AE-3309B310365D}" destId="{48DEE193-91C1-42B9-ABB0-50EC5911CBA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17EBCD-6FCA-4BF7-9CFD-22027E27058D}" type="doc">
      <dgm:prSet loTypeId="urn:microsoft.com/office/officeart/2005/8/layout/process1" loCatId="process" qsTypeId="urn:microsoft.com/office/officeart/2005/8/quickstyle/simple1" qsCatId="simple" csTypeId="urn:microsoft.com/office/officeart/2005/8/colors/accent0_1" csCatId="mainScheme" phldr="1"/>
      <dgm:spPr/>
    </dgm:pt>
    <dgm:pt modelId="{CF1652D5-22A9-4CDE-9AD6-4CA957A9D1B9}">
      <dgm:prSet custT="1"/>
      <dgm:spPr/>
      <dgm:t>
        <a:bodyPr/>
        <a:lstStyle/>
        <a:p>
          <a:r>
            <a:rPr lang="ru-RU" sz="1600" b="1" i="0" dirty="0">
              <a:solidFill>
                <a:srgbClr val="0070C0"/>
              </a:solidFill>
            </a:rPr>
            <a:t>На уровне ООО установили требования к оснащению кабинетов по отдельным предметам </a:t>
          </a:r>
        </a:p>
      </dgm:t>
    </dgm:pt>
    <dgm:pt modelId="{AE6976E5-EFF0-42E3-B1A6-F7967A67FFA6}" type="parTrans" cxnId="{E7A285AF-5738-42E6-B41E-2510BDFDA7BF}">
      <dgm:prSet/>
      <dgm:spPr/>
      <dgm:t>
        <a:bodyPr/>
        <a:lstStyle/>
        <a:p>
          <a:endParaRPr lang="ru-RU"/>
        </a:p>
      </dgm:t>
    </dgm:pt>
    <dgm:pt modelId="{FC9EA450-8EE5-4B60-B75C-EC64DBB9569A}" type="sibTrans" cxnId="{E7A285AF-5738-42E6-B41E-2510BDFDA7BF}">
      <dgm:prSet/>
      <dgm:spPr/>
      <dgm:t>
        <a:bodyPr/>
        <a:lstStyle/>
        <a:p>
          <a:endParaRPr lang="ru-RU"/>
        </a:p>
      </dgm:t>
    </dgm:pt>
    <dgm:pt modelId="{0FB777D8-D13A-4D2D-B6E7-1B1D75390645}">
      <dgm:prSet custT="1"/>
      <dgm:spPr/>
      <dgm:t>
        <a:bodyPr/>
        <a:lstStyle/>
        <a:p>
          <a:pPr>
            <a:lnSpc>
              <a:spcPct val="100000"/>
            </a:lnSpc>
            <a:spcAft>
              <a:spcPts val="0"/>
            </a:spcAft>
          </a:pPr>
          <a:r>
            <a:rPr lang="ru-RU" sz="1600" b="1" i="0" dirty="0">
              <a:solidFill>
                <a:srgbClr val="0070C0"/>
              </a:solidFill>
            </a:rPr>
            <a:t>Для кабинетов</a:t>
          </a:r>
        </a:p>
        <a:p>
          <a:pPr>
            <a:lnSpc>
              <a:spcPct val="100000"/>
            </a:lnSpc>
            <a:spcAft>
              <a:spcPts val="0"/>
            </a:spcAft>
          </a:pPr>
          <a:r>
            <a:rPr lang="ru-RU" sz="1600" b="1" i="0" dirty="0">
              <a:solidFill>
                <a:srgbClr val="0070C0"/>
              </a:solidFill>
            </a:rPr>
            <a:t>естественно-научного цикла ввели  оснащение комплектами специального лабораторного оборудования</a:t>
          </a:r>
        </a:p>
      </dgm:t>
    </dgm:pt>
    <dgm:pt modelId="{B891CF5F-5549-47DA-8760-860C474B6FC8}" type="parTrans" cxnId="{EA240BBA-6108-4328-BD70-2ECDA86A03EF}">
      <dgm:prSet/>
      <dgm:spPr/>
      <dgm:t>
        <a:bodyPr/>
        <a:lstStyle/>
        <a:p>
          <a:endParaRPr lang="ru-RU"/>
        </a:p>
      </dgm:t>
    </dgm:pt>
    <dgm:pt modelId="{FD41E847-3DA1-4370-A4D7-288A6050B2B8}" type="sibTrans" cxnId="{EA240BBA-6108-4328-BD70-2ECDA86A03EF}">
      <dgm:prSet/>
      <dgm:spPr/>
      <dgm:t>
        <a:bodyPr/>
        <a:lstStyle/>
        <a:p>
          <a:endParaRPr lang="ru-RU"/>
        </a:p>
      </dgm:t>
    </dgm:pt>
    <dgm:pt modelId="{9B42B22B-1327-46D4-9B9E-CF21CD19EBE9}">
      <dgm:prSet custT="1"/>
      <dgm:spPr/>
      <dgm:t>
        <a:bodyPr/>
        <a:lstStyle/>
        <a:p>
          <a:r>
            <a:rPr lang="ru-RU" sz="1600" b="1" i="0" dirty="0">
              <a:solidFill>
                <a:srgbClr val="C00000"/>
              </a:solidFill>
            </a:rPr>
            <a:t>Оцените оснащение кабинетов по требованиям ФГОС в рамках ВСОКО.</a:t>
          </a:r>
          <a:br>
            <a:rPr lang="ru-RU" sz="1600" b="1" i="0" dirty="0">
              <a:solidFill>
                <a:srgbClr val="C00000"/>
              </a:solidFill>
            </a:rPr>
          </a:br>
          <a:endParaRPr lang="ru-RU" sz="1600" b="1" i="0" dirty="0">
            <a:solidFill>
              <a:srgbClr val="C00000"/>
            </a:solidFill>
          </a:endParaRPr>
        </a:p>
      </dgm:t>
    </dgm:pt>
    <dgm:pt modelId="{1B1100B7-4419-4355-8477-DA97E238AD97}" type="parTrans" cxnId="{397A6C9F-5176-490C-BF13-5AF13A92F266}">
      <dgm:prSet/>
      <dgm:spPr/>
      <dgm:t>
        <a:bodyPr/>
        <a:lstStyle/>
        <a:p>
          <a:endParaRPr lang="ru-RU"/>
        </a:p>
      </dgm:t>
    </dgm:pt>
    <dgm:pt modelId="{B9848DA2-1069-42F5-9E5B-FE33118A4E8B}" type="sibTrans" cxnId="{397A6C9F-5176-490C-BF13-5AF13A92F266}">
      <dgm:prSet/>
      <dgm:spPr/>
      <dgm:t>
        <a:bodyPr/>
        <a:lstStyle/>
        <a:p>
          <a:endParaRPr lang="ru-RU"/>
        </a:p>
      </dgm:t>
    </dgm:pt>
    <dgm:pt modelId="{372789CD-C17B-4D1C-BA2A-9CD703091CD5}">
      <dgm:prSet custT="1"/>
      <dgm:spPr/>
      <dgm:t>
        <a:bodyPr/>
        <a:lstStyle/>
        <a:p>
          <a:r>
            <a:rPr lang="ru-RU" sz="1600" b="1" i="0" dirty="0">
              <a:solidFill>
                <a:srgbClr val="C00000"/>
              </a:solidFill>
            </a:rPr>
            <a:t>Учтите требования к оснащению кабинетов при разработке новой ООП, плана ФХД и планирования закупок</a:t>
          </a:r>
        </a:p>
      </dgm:t>
    </dgm:pt>
    <dgm:pt modelId="{824F7DDD-1097-4A3C-B8D1-BAC77FB9E9AA}" type="parTrans" cxnId="{0D5BAE00-F879-434F-AB6F-7F8D8585B36D}">
      <dgm:prSet/>
      <dgm:spPr/>
      <dgm:t>
        <a:bodyPr/>
        <a:lstStyle/>
        <a:p>
          <a:endParaRPr lang="ru-RU"/>
        </a:p>
      </dgm:t>
    </dgm:pt>
    <dgm:pt modelId="{A8D72E40-ED4A-48DC-BB53-271FAA69FEFC}" type="sibTrans" cxnId="{0D5BAE00-F879-434F-AB6F-7F8D8585B36D}">
      <dgm:prSet/>
      <dgm:spPr/>
      <dgm:t>
        <a:bodyPr/>
        <a:lstStyle/>
        <a:p>
          <a:endParaRPr lang="ru-RU"/>
        </a:p>
      </dgm:t>
    </dgm:pt>
    <dgm:pt modelId="{7C00774A-DB18-43B2-90AE-3309B310365D}" type="pres">
      <dgm:prSet presAssocID="{9C17EBCD-6FCA-4BF7-9CFD-22027E27058D}" presName="Name0" presStyleCnt="0">
        <dgm:presLayoutVars>
          <dgm:dir/>
          <dgm:resizeHandles val="exact"/>
        </dgm:presLayoutVars>
      </dgm:prSet>
      <dgm:spPr/>
    </dgm:pt>
    <dgm:pt modelId="{91D8FA6C-BC31-4F8D-A865-3C0EA09053F5}" type="pres">
      <dgm:prSet presAssocID="{CF1652D5-22A9-4CDE-9AD6-4CA957A9D1B9}" presName="node" presStyleLbl="node1" presStyleIdx="0" presStyleCnt="4">
        <dgm:presLayoutVars>
          <dgm:bulletEnabled val="1"/>
        </dgm:presLayoutVars>
      </dgm:prSet>
      <dgm:spPr/>
    </dgm:pt>
    <dgm:pt modelId="{693030DF-FBB3-4FDA-ABB4-1FC15CEB5029}" type="pres">
      <dgm:prSet presAssocID="{FC9EA450-8EE5-4B60-B75C-EC64DBB9569A}" presName="sibTrans" presStyleLbl="sibTrans2D1" presStyleIdx="0" presStyleCnt="3"/>
      <dgm:spPr>
        <a:prstGeom prst="mathPlus">
          <a:avLst/>
        </a:prstGeom>
      </dgm:spPr>
    </dgm:pt>
    <dgm:pt modelId="{76709B23-793E-4CEC-95DF-DCB8D549FB05}" type="pres">
      <dgm:prSet presAssocID="{FC9EA450-8EE5-4B60-B75C-EC64DBB9569A}" presName="connectorText" presStyleLbl="sibTrans2D1" presStyleIdx="0" presStyleCnt="3"/>
      <dgm:spPr/>
    </dgm:pt>
    <dgm:pt modelId="{6A8E08AF-1390-4536-9EDD-3ED1B622759B}" type="pres">
      <dgm:prSet presAssocID="{0FB777D8-D13A-4D2D-B6E7-1B1D75390645}" presName="node" presStyleLbl="node1" presStyleIdx="1" presStyleCnt="4">
        <dgm:presLayoutVars>
          <dgm:bulletEnabled val="1"/>
        </dgm:presLayoutVars>
      </dgm:prSet>
      <dgm:spPr/>
    </dgm:pt>
    <dgm:pt modelId="{26AFC288-6D03-4A2E-B7F8-3DA6F82E8747}" type="pres">
      <dgm:prSet presAssocID="{FD41E847-3DA1-4370-A4D7-288A6050B2B8}" presName="sibTrans" presStyleLbl="sibTrans2D1" presStyleIdx="1" presStyleCnt="3"/>
      <dgm:spPr/>
    </dgm:pt>
    <dgm:pt modelId="{261017DE-2AE3-4F29-9E7E-8C78DD9341EC}" type="pres">
      <dgm:prSet presAssocID="{FD41E847-3DA1-4370-A4D7-288A6050B2B8}" presName="connectorText" presStyleLbl="sibTrans2D1" presStyleIdx="1" presStyleCnt="3"/>
      <dgm:spPr/>
    </dgm:pt>
    <dgm:pt modelId="{48E8ECB3-EC33-4F35-BC5A-C683D267CA1B}" type="pres">
      <dgm:prSet presAssocID="{9B42B22B-1327-46D4-9B9E-CF21CD19EBE9}" presName="node" presStyleLbl="node1" presStyleIdx="2" presStyleCnt="4">
        <dgm:presLayoutVars>
          <dgm:bulletEnabled val="1"/>
        </dgm:presLayoutVars>
      </dgm:prSet>
      <dgm:spPr/>
    </dgm:pt>
    <dgm:pt modelId="{00B566EF-31F2-46B5-ADE8-589587034AEA}" type="pres">
      <dgm:prSet presAssocID="{B9848DA2-1069-42F5-9E5B-FE33118A4E8B}" presName="sibTrans" presStyleLbl="sibTrans2D1" presStyleIdx="2" presStyleCnt="3"/>
      <dgm:spPr>
        <a:prstGeom prst="mathPlus">
          <a:avLst/>
        </a:prstGeom>
      </dgm:spPr>
    </dgm:pt>
    <dgm:pt modelId="{FC196260-7247-4647-8130-8375FB9C49A0}" type="pres">
      <dgm:prSet presAssocID="{B9848DA2-1069-42F5-9E5B-FE33118A4E8B}" presName="connectorText" presStyleLbl="sibTrans2D1" presStyleIdx="2" presStyleCnt="3"/>
      <dgm:spPr/>
    </dgm:pt>
    <dgm:pt modelId="{48DEE193-91C1-42B9-ABB0-50EC5911CBAC}" type="pres">
      <dgm:prSet presAssocID="{372789CD-C17B-4D1C-BA2A-9CD703091CD5}" presName="node" presStyleLbl="node1" presStyleIdx="3" presStyleCnt="4">
        <dgm:presLayoutVars>
          <dgm:bulletEnabled val="1"/>
        </dgm:presLayoutVars>
      </dgm:prSet>
      <dgm:spPr/>
    </dgm:pt>
  </dgm:ptLst>
  <dgm:cxnLst>
    <dgm:cxn modelId="{0D5BAE00-F879-434F-AB6F-7F8D8585B36D}" srcId="{9C17EBCD-6FCA-4BF7-9CFD-22027E27058D}" destId="{372789CD-C17B-4D1C-BA2A-9CD703091CD5}" srcOrd="3" destOrd="0" parTransId="{824F7DDD-1097-4A3C-B8D1-BAC77FB9E9AA}" sibTransId="{A8D72E40-ED4A-48DC-BB53-271FAA69FEFC}"/>
    <dgm:cxn modelId="{6E553F09-8947-46BC-A92C-7AFF106E76EE}" type="presOf" srcId="{372789CD-C17B-4D1C-BA2A-9CD703091CD5}" destId="{48DEE193-91C1-42B9-ABB0-50EC5911CBAC}" srcOrd="0" destOrd="0" presId="urn:microsoft.com/office/officeart/2005/8/layout/process1"/>
    <dgm:cxn modelId="{C7664A15-C16E-4FA9-94B1-998C96F4AAD6}" type="presOf" srcId="{FD41E847-3DA1-4370-A4D7-288A6050B2B8}" destId="{26AFC288-6D03-4A2E-B7F8-3DA6F82E8747}" srcOrd="0" destOrd="0" presId="urn:microsoft.com/office/officeart/2005/8/layout/process1"/>
    <dgm:cxn modelId="{64757126-3BBE-46E6-A6F2-C06053643FDC}" type="presOf" srcId="{0FB777D8-D13A-4D2D-B6E7-1B1D75390645}" destId="{6A8E08AF-1390-4536-9EDD-3ED1B622759B}" srcOrd="0" destOrd="0" presId="urn:microsoft.com/office/officeart/2005/8/layout/process1"/>
    <dgm:cxn modelId="{C2F45A26-910C-44E7-AFD0-64140AC96A25}" type="presOf" srcId="{9B42B22B-1327-46D4-9B9E-CF21CD19EBE9}" destId="{48E8ECB3-EC33-4F35-BC5A-C683D267CA1B}" srcOrd="0" destOrd="0" presId="urn:microsoft.com/office/officeart/2005/8/layout/process1"/>
    <dgm:cxn modelId="{262CD448-A268-4099-B080-88A160BD39E7}" type="presOf" srcId="{FD41E847-3DA1-4370-A4D7-288A6050B2B8}" destId="{261017DE-2AE3-4F29-9E7E-8C78DD9341EC}" srcOrd="1" destOrd="0" presId="urn:microsoft.com/office/officeart/2005/8/layout/process1"/>
    <dgm:cxn modelId="{1D34D670-962C-4855-84B7-034AFAC9C1B1}" type="presOf" srcId="{9C17EBCD-6FCA-4BF7-9CFD-22027E27058D}" destId="{7C00774A-DB18-43B2-90AE-3309B310365D}" srcOrd="0" destOrd="0" presId="urn:microsoft.com/office/officeart/2005/8/layout/process1"/>
    <dgm:cxn modelId="{AB27EF72-8ECF-4B78-BF02-1F8FCD48E46C}" type="presOf" srcId="{FC9EA450-8EE5-4B60-B75C-EC64DBB9569A}" destId="{693030DF-FBB3-4FDA-ABB4-1FC15CEB5029}" srcOrd="0" destOrd="0" presId="urn:microsoft.com/office/officeart/2005/8/layout/process1"/>
    <dgm:cxn modelId="{36FEBF98-727B-43BD-B18E-CF40F50F083C}" type="presOf" srcId="{FC9EA450-8EE5-4B60-B75C-EC64DBB9569A}" destId="{76709B23-793E-4CEC-95DF-DCB8D549FB05}" srcOrd="1" destOrd="0" presId="urn:microsoft.com/office/officeart/2005/8/layout/process1"/>
    <dgm:cxn modelId="{397A6C9F-5176-490C-BF13-5AF13A92F266}" srcId="{9C17EBCD-6FCA-4BF7-9CFD-22027E27058D}" destId="{9B42B22B-1327-46D4-9B9E-CF21CD19EBE9}" srcOrd="2" destOrd="0" parTransId="{1B1100B7-4419-4355-8477-DA97E238AD97}" sibTransId="{B9848DA2-1069-42F5-9E5B-FE33118A4E8B}"/>
    <dgm:cxn modelId="{E7A285AF-5738-42E6-B41E-2510BDFDA7BF}" srcId="{9C17EBCD-6FCA-4BF7-9CFD-22027E27058D}" destId="{CF1652D5-22A9-4CDE-9AD6-4CA957A9D1B9}" srcOrd="0" destOrd="0" parTransId="{AE6976E5-EFF0-42E3-B1A6-F7967A67FFA6}" sibTransId="{FC9EA450-8EE5-4B60-B75C-EC64DBB9569A}"/>
    <dgm:cxn modelId="{EA240BBA-6108-4328-BD70-2ECDA86A03EF}" srcId="{9C17EBCD-6FCA-4BF7-9CFD-22027E27058D}" destId="{0FB777D8-D13A-4D2D-B6E7-1B1D75390645}" srcOrd="1" destOrd="0" parTransId="{B891CF5F-5549-47DA-8760-860C474B6FC8}" sibTransId="{FD41E847-3DA1-4370-A4D7-288A6050B2B8}"/>
    <dgm:cxn modelId="{0AAAFABB-B442-4F72-BBF5-664336463430}" type="presOf" srcId="{CF1652D5-22A9-4CDE-9AD6-4CA957A9D1B9}" destId="{91D8FA6C-BC31-4F8D-A865-3C0EA09053F5}" srcOrd="0" destOrd="0" presId="urn:microsoft.com/office/officeart/2005/8/layout/process1"/>
    <dgm:cxn modelId="{A8A4DAC1-B357-4AE1-A53D-4B8825062CAC}" type="presOf" srcId="{B9848DA2-1069-42F5-9E5B-FE33118A4E8B}" destId="{00B566EF-31F2-46B5-ADE8-589587034AEA}" srcOrd="0" destOrd="0" presId="urn:microsoft.com/office/officeart/2005/8/layout/process1"/>
    <dgm:cxn modelId="{5A308AE9-048F-4BE0-AE01-51977E1876E2}" type="presOf" srcId="{B9848DA2-1069-42F5-9E5B-FE33118A4E8B}" destId="{FC196260-7247-4647-8130-8375FB9C49A0}" srcOrd="1" destOrd="0" presId="urn:microsoft.com/office/officeart/2005/8/layout/process1"/>
    <dgm:cxn modelId="{6E6C0287-FDC2-4740-A64E-DA3252F23ECC}" type="presParOf" srcId="{7C00774A-DB18-43B2-90AE-3309B310365D}" destId="{91D8FA6C-BC31-4F8D-A865-3C0EA09053F5}" srcOrd="0" destOrd="0" presId="urn:microsoft.com/office/officeart/2005/8/layout/process1"/>
    <dgm:cxn modelId="{6158CA1D-7DB3-4DA2-9A46-9493A78E1B96}" type="presParOf" srcId="{7C00774A-DB18-43B2-90AE-3309B310365D}" destId="{693030DF-FBB3-4FDA-ABB4-1FC15CEB5029}" srcOrd="1" destOrd="0" presId="urn:microsoft.com/office/officeart/2005/8/layout/process1"/>
    <dgm:cxn modelId="{7723264F-8F94-4019-B884-DCF99286F94C}" type="presParOf" srcId="{693030DF-FBB3-4FDA-ABB4-1FC15CEB5029}" destId="{76709B23-793E-4CEC-95DF-DCB8D549FB05}" srcOrd="0" destOrd="0" presId="urn:microsoft.com/office/officeart/2005/8/layout/process1"/>
    <dgm:cxn modelId="{B15D8776-1411-4796-A922-4DCD4741779F}" type="presParOf" srcId="{7C00774A-DB18-43B2-90AE-3309B310365D}" destId="{6A8E08AF-1390-4536-9EDD-3ED1B622759B}" srcOrd="2" destOrd="0" presId="urn:microsoft.com/office/officeart/2005/8/layout/process1"/>
    <dgm:cxn modelId="{8972C335-FCA8-4C14-8DF6-AA78BADEE5A7}" type="presParOf" srcId="{7C00774A-DB18-43B2-90AE-3309B310365D}" destId="{26AFC288-6D03-4A2E-B7F8-3DA6F82E8747}" srcOrd="3" destOrd="0" presId="urn:microsoft.com/office/officeart/2005/8/layout/process1"/>
    <dgm:cxn modelId="{DBC5FA7F-A07F-4DA4-99D0-7C81AA00A83B}" type="presParOf" srcId="{26AFC288-6D03-4A2E-B7F8-3DA6F82E8747}" destId="{261017DE-2AE3-4F29-9E7E-8C78DD9341EC}" srcOrd="0" destOrd="0" presId="urn:microsoft.com/office/officeart/2005/8/layout/process1"/>
    <dgm:cxn modelId="{8D6C4F2E-7049-4333-9473-6F298A443678}" type="presParOf" srcId="{7C00774A-DB18-43B2-90AE-3309B310365D}" destId="{48E8ECB3-EC33-4F35-BC5A-C683D267CA1B}" srcOrd="4" destOrd="0" presId="urn:microsoft.com/office/officeart/2005/8/layout/process1"/>
    <dgm:cxn modelId="{61700967-93EF-4C6A-AF72-5B6DB1314835}" type="presParOf" srcId="{7C00774A-DB18-43B2-90AE-3309B310365D}" destId="{00B566EF-31F2-46B5-ADE8-589587034AEA}" srcOrd="5" destOrd="0" presId="urn:microsoft.com/office/officeart/2005/8/layout/process1"/>
    <dgm:cxn modelId="{1BDBA07E-427B-48B5-9226-8B6B6197F476}" type="presParOf" srcId="{00B566EF-31F2-46B5-ADE8-589587034AEA}" destId="{FC196260-7247-4647-8130-8375FB9C49A0}" srcOrd="0" destOrd="0" presId="urn:microsoft.com/office/officeart/2005/8/layout/process1"/>
    <dgm:cxn modelId="{C9D39073-4EF2-4FFC-A58A-AA1FD8B6EA4D}" type="presParOf" srcId="{7C00774A-DB18-43B2-90AE-3309B310365D}" destId="{48DEE193-91C1-42B9-ABB0-50EC5911CBA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8FA6C-BC31-4F8D-A865-3C0EA09053F5}">
      <dsp:nvSpPr>
        <dsp:cNvPr id="0" name=""/>
        <dsp:cNvSpPr/>
      </dsp:nvSpPr>
      <dsp:spPr>
        <a:xfrm>
          <a:off x="1656" y="659136"/>
          <a:ext cx="3533452" cy="34119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ru-RU" sz="1800" b="1" i="0" kern="1200" dirty="0">
              <a:solidFill>
                <a:srgbClr val="0070C0"/>
              </a:solidFill>
            </a:rPr>
            <a:t>ФГОС НОО:</a:t>
          </a:r>
          <a:br>
            <a:rPr lang="ru-RU" sz="1800" b="1" i="0" kern="1200" dirty="0">
              <a:solidFill>
                <a:srgbClr val="0070C0"/>
              </a:solidFill>
            </a:rPr>
          </a:br>
          <a:r>
            <a:rPr lang="ru-RU" sz="1800" b="1" i="0" kern="1200" dirty="0">
              <a:solidFill>
                <a:srgbClr val="0070C0"/>
              </a:solidFill>
            </a:rPr>
            <a:t>– 2954 – минимум;</a:t>
          </a:r>
          <a:br>
            <a:rPr lang="ru-RU" sz="1800" b="1" i="0" kern="1200" dirty="0">
              <a:solidFill>
                <a:srgbClr val="0070C0"/>
              </a:solidFill>
            </a:rPr>
          </a:br>
          <a:r>
            <a:rPr lang="ru-RU" sz="1800" b="1" i="0" kern="1200" dirty="0">
              <a:solidFill>
                <a:srgbClr val="0070C0"/>
              </a:solidFill>
            </a:rPr>
            <a:t>– 3190 – максимум.</a:t>
          </a:r>
          <a:br>
            <a:rPr lang="ru-RU" sz="1800" b="1" i="0" kern="1200" dirty="0">
              <a:solidFill>
                <a:srgbClr val="0070C0"/>
              </a:solidFill>
            </a:rPr>
          </a:br>
          <a:endParaRPr lang="ru-RU" sz="1800" b="1" i="0" kern="1200" dirty="0">
            <a:solidFill>
              <a:srgbClr val="0070C0"/>
            </a:solidFill>
          </a:endParaRPr>
        </a:p>
        <a:p>
          <a:pPr marL="0" lvl="0" indent="0" algn="ctr" defTabSz="800100">
            <a:lnSpc>
              <a:spcPct val="100000"/>
            </a:lnSpc>
            <a:spcBef>
              <a:spcPct val="0"/>
            </a:spcBef>
            <a:spcAft>
              <a:spcPts val="0"/>
            </a:spcAft>
            <a:buNone/>
          </a:pPr>
          <a:r>
            <a:rPr lang="ru-RU" sz="1800" b="1" i="0" kern="1200" dirty="0">
              <a:solidFill>
                <a:srgbClr val="0070C0"/>
              </a:solidFill>
            </a:rPr>
            <a:t>ФГОС ООО:</a:t>
          </a:r>
          <a:br>
            <a:rPr lang="ru-RU" sz="1800" b="1" i="0" kern="1200" dirty="0">
              <a:solidFill>
                <a:srgbClr val="0070C0"/>
              </a:solidFill>
            </a:rPr>
          </a:br>
          <a:r>
            <a:rPr lang="ru-RU" sz="1800" b="1" i="0" kern="1200" dirty="0">
              <a:solidFill>
                <a:srgbClr val="0070C0"/>
              </a:solidFill>
            </a:rPr>
            <a:t>– 5058 – минимум;</a:t>
          </a:r>
          <a:br>
            <a:rPr lang="ru-RU" sz="1800" b="1" i="0" kern="1200" dirty="0">
              <a:solidFill>
                <a:srgbClr val="0070C0"/>
              </a:solidFill>
            </a:rPr>
          </a:br>
          <a:r>
            <a:rPr lang="ru-RU" sz="1800" b="1" i="0" kern="1200" dirty="0">
              <a:solidFill>
                <a:srgbClr val="0070C0"/>
              </a:solidFill>
            </a:rPr>
            <a:t>– 5549 – максимум.</a:t>
          </a:r>
          <a:br>
            <a:rPr lang="ru-RU" sz="1800" b="1" i="0" kern="1200" dirty="0">
              <a:solidFill>
                <a:srgbClr val="0070C0"/>
              </a:solidFill>
            </a:rPr>
          </a:br>
          <a:endParaRPr lang="ru-RU" sz="1800" b="1" i="0" kern="1200" dirty="0">
            <a:solidFill>
              <a:srgbClr val="0070C0"/>
            </a:solidFill>
          </a:endParaRPr>
        </a:p>
        <a:p>
          <a:pPr marL="0" lvl="0" indent="0" algn="ctr" defTabSz="800100">
            <a:lnSpc>
              <a:spcPct val="100000"/>
            </a:lnSpc>
            <a:spcBef>
              <a:spcPct val="0"/>
            </a:spcBef>
            <a:spcAft>
              <a:spcPts val="0"/>
            </a:spcAft>
            <a:buNone/>
          </a:pPr>
          <a:r>
            <a:rPr lang="ru-RU" sz="1800" b="1" i="0" kern="1200" dirty="0">
              <a:solidFill>
                <a:srgbClr val="0070C0"/>
              </a:solidFill>
            </a:rPr>
            <a:t>Уменьшили объем внеурочной деятельности для НОО – до 1320 часов за четыре года</a:t>
          </a:r>
        </a:p>
      </dsp:txBody>
      <dsp:txXfrm>
        <a:off x="101590" y="759070"/>
        <a:ext cx="3333584" cy="3212122"/>
      </dsp:txXfrm>
    </dsp:sp>
    <dsp:sp modelId="{693030DF-FBB3-4FDA-ABB4-1FC15CEB5029}">
      <dsp:nvSpPr>
        <dsp:cNvPr id="0" name=""/>
        <dsp:cNvSpPr/>
      </dsp:nvSpPr>
      <dsp:spPr>
        <a:xfrm>
          <a:off x="3888454" y="1926983"/>
          <a:ext cx="749091" cy="876296"/>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ru-RU" sz="3700" kern="1200"/>
        </a:p>
      </dsp:txBody>
      <dsp:txXfrm>
        <a:off x="3888454" y="2102242"/>
        <a:ext cx="524364" cy="525778"/>
      </dsp:txXfrm>
    </dsp:sp>
    <dsp:sp modelId="{48E8ECB3-EC33-4F35-BC5A-C683D267CA1B}">
      <dsp:nvSpPr>
        <dsp:cNvPr id="0" name=""/>
        <dsp:cNvSpPr/>
      </dsp:nvSpPr>
      <dsp:spPr>
        <a:xfrm>
          <a:off x="4948490" y="659136"/>
          <a:ext cx="3533452" cy="34119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i="0" kern="1200" dirty="0">
              <a:solidFill>
                <a:srgbClr val="C00000"/>
              </a:solidFill>
            </a:rPr>
            <a:t>Учтите объем аудиторной  нагрузки при разработке ООП, в том числе при распределении часов в учебном плане и тематическом планировании рабочих программ</a:t>
          </a:r>
        </a:p>
      </dsp:txBody>
      <dsp:txXfrm>
        <a:off x="5048424" y="759070"/>
        <a:ext cx="3333584" cy="32121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8FA6C-BC31-4F8D-A865-3C0EA09053F5}">
      <dsp:nvSpPr>
        <dsp:cNvPr id="0" name=""/>
        <dsp:cNvSpPr/>
      </dsp:nvSpPr>
      <dsp:spPr>
        <a:xfrm>
          <a:off x="7456" y="1351814"/>
          <a:ext cx="2228601" cy="202663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solidFill>
                <a:srgbClr val="0070C0"/>
              </a:solidFill>
            </a:rPr>
            <a:t>Каждый ученик должен быть обеспечен печатным пособием. Дополнительно можно предоставить электронную версию</a:t>
          </a:r>
        </a:p>
      </dsp:txBody>
      <dsp:txXfrm>
        <a:off x="66814" y="1411172"/>
        <a:ext cx="2109885" cy="1907918"/>
      </dsp:txXfrm>
    </dsp:sp>
    <dsp:sp modelId="{693030DF-FBB3-4FDA-ABB4-1FC15CEB5029}">
      <dsp:nvSpPr>
        <dsp:cNvPr id="0" name=""/>
        <dsp:cNvSpPr/>
      </dsp:nvSpPr>
      <dsp:spPr>
        <a:xfrm>
          <a:off x="2458918" y="2088784"/>
          <a:ext cx="472463" cy="552693"/>
        </a:xfrm>
        <a:prstGeom prst="rightArrow">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ru-RU" sz="2300" kern="1200"/>
        </a:p>
      </dsp:txBody>
      <dsp:txXfrm>
        <a:off x="2458918" y="2199323"/>
        <a:ext cx="330724" cy="331615"/>
      </dsp:txXfrm>
    </dsp:sp>
    <dsp:sp modelId="{48E8ECB3-EC33-4F35-BC5A-C683D267CA1B}">
      <dsp:nvSpPr>
        <dsp:cNvPr id="0" name=""/>
        <dsp:cNvSpPr/>
      </dsp:nvSpPr>
      <dsp:spPr>
        <a:xfrm>
          <a:off x="3127499" y="1351814"/>
          <a:ext cx="2228601" cy="202663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solidFill>
                <a:srgbClr val="C00000"/>
              </a:solidFill>
            </a:rPr>
            <a:t>Учтите новые требования к форме пособий при разработке ООП, в том числе рабочих программ предметов, курсов, модулей.</a:t>
          </a:r>
          <a:br>
            <a:rPr lang="ru-RU" sz="1600" b="1" i="0" kern="1200" dirty="0">
              <a:solidFill>
                <a:srgbClr val="C00000"/>
              </a:solidFill>
            </a:rPr>
          </a:br>
          <a:endParaRPr lang="ru-RU" sz="1600" b="1" i="0" kern="1200" dirty="0">
            <a:solidFill>
              <a:srgbClr val="C00000"/>
            </a:solidFill>
          </a:endParaRPr>
        </a:p>
      </dsp:txBody>
      <dsp:txXfrm>
        <a:off x="3186857" y="1411172"/>
        <a:ext cx="2109885" cy="1907918"/>
      </dsp:txXfrm>
    </dsp:sp>
    <dsp:sp modelId="{00B566EF-31F2-46B5-ADE8-589587034AEA}">
      <dsp:nvSpPr>
        <dsp:cNvPr id="0" name=""/>
        <dsp:cNvSpPr/>
      </dsp:nvSpPr>
      <dsp:spPr>
        <a:xfrm>
          <a:off x="5578961" y="2088784"/>
          <a:ext cx="472463" cy="552693"/>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ru-RU" sz="2300" kern="1200"/>
        </a:p>
      </dsp:txBody>
      <dsp:txXfrm>
        <a:off x="5578961" y="2199323"/>
        <a:ext cx="330724" cy="331615"/>
      </dsp:txXfrm>
    </dsp:sp>
    <dsp:sp modelId="{48DEE193-91C1-42B9-ABB0-50EC5911CBAC}">
      <dsp:nvSpPr>
        <dsp:cNvPr id="0" name=""/>
        <dsp:cNvSpPr/>
      </dsp:nvSpPr>
      <dsp:spPr>
        <a:xfrm>
          <a:off x="6247541" y="1351814"/>
          <a:ext cx="2228601" cy="202663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solidFill>
                <a:srgbClr val="C00000"/>
              </a:solidFill>
            </a:rPr>
            <a:t>Закупите необходимые учебные пособия в печатном виде</a:t>
          </a:r>
        </a:p>
      </dsp:txBody>
      <dsp:txXfrm>
        <a:off x="6306899" y="1411172"/>
        <a:ext cx="2109885" cy="19079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604CB-AD2A-469C-9EC5-209272F3E947}">
      <dsp:nvSpPr>
        <dsp:cNvPr id="0" name=""/>
        <dsp:cNvSpPr/>
      </dsp:nvSpPr>
      <dsp:spPr>
        <a:xfrm>
          <a:off x="10518" y="986319"/>
          <a:ext cx="2077406" cy="275762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solidFill>
                <a:srgbClr val="0070C0"/>
              </a:solidFill>
            </a:rPr>
            <a:t>Уточнили и расширили требования к результатам освоения программы по всем видам – личностным, </a:t>
          </a:r>
          <a:r>
            <a:rPr lang="ru-RU" sz="1600" b="1" i="0" kern="1200" dirty="0" err="1">
              <a:solidFill>
                <a:srgbClr val="0070C0"/>
              </a:solidFill>
            </a:rPr>
            <a:t>метапредметным</a:t>
          </a:r>
          <a:r>
            <a:rPr lang="ru-RU" sz="1600" b="1" i="0" kern="1200" dirty="0">
              <a:solidFill>
                <a:srgbClr val="0070C0"/>
              </a:solidFill>
            </a:rPr>
            <a:t>, предметным</a:t>
          </a:r>
          <a:r>
            <a:rPr lang="ru-RU" sz="1600" b="0" i="0" kern="1200" dirty="0"/>
            <a:t>. </a:t>
          </a:r>
          <a:endParaRPr lang="ru-RU" sz="1600" b="1" kern="1200" dirty="0">
            <a:solidFill>
              <a:srgbClr val="0070C0"/>
            </a:solidFill>
            <a:effectLst/>
          </a:endParaRPr>
        </a:p>
      </dsp:txBody>
      <dsp:txXfrm>
        <a:off x="71363" y="1047164"/>
        <a:ext cx="1955716" cy="2635933"/>
      </dsp:txXfrm>
    </dsp:sp>
    <dsp:sp modelId="{D93CEAFE-8351-4231-B678-7823DB698AAE}">
      <dsp:nvSpPr>
        <dsp:cNvPr id="0" name=""/>
        <dsp:cNvSpPr/>
      </dsp:nvSpPr>
      <dsp:spPr>
        <a:xfrm>
          <a:off x="2222065" y="2198797"/>
          <a:ext cx="284377" cy="332668"/>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p>
      </dsp:txBody>
      <dsp:txXfrm>
        <a:off x="2222065" y="2265331"/>
        <a:ext cx="199064" cy="199600"/>
      </dsp:txXfrm>
    </dsp:sp>
    <dsp:sp modelId="{1C7DB2E7-1AF7-4CCE-A3B0-71D0FE380F53}">
      <dsp:nvSpPr>
        <dsp:cNvPr id="0" name=""/>
        <dsp:cNvSpPr/>
      </dsp:nvSpPr>
      <dsp:spPr>
        <a:xfrm>
          <a:off x="2624487" y="1125415"/>
          <a:ext cx="1651899" cy="247943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solidFill>
                <a:srgbClr val="0070C0"/>
              </a:solidFill>
            </a:rPr>
            <a:t>На уровне ООО установили требования к предметным результатам при углубленном изучении некоторых дисциплин</a:t>
          </a:r>
          <a:endParaRPr lang="ru-RU" sz="1600" b="1" kern="1200" dirty="0">
            <a:solidFill>
              <a:srgbClr val="0070C0"/>
            </a:solidFill>
          </a:endParaRPr>
        </a:p>
      </dsp:txBody>
      <dsp:txXfrm>
        <a:off x="2672869" y="1173797"/>
        <a:ext cx="1555135" cy="2382667"/>
      </dsp:txXfrm>
    </dsp:sp>
    <dsp:sp modelId="{35E6ED44-F72F-49A5-B683-E0CD99890267}">
      <dsp:nvSpPr>
        <dsp:cNvPr id="0" name=""/>
        <dsp:cNvSpPr/>
      </dsp:nvSpPr>
      <dsp:spPr>
        <a:xfrm>
          <a:off x="4410527" y="2198797"/>
          <a:ext cx="284377" cy="33266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p>
      </dsp:txBody>
      <dsp:txXfrm>
        <a:off x="4410527" y="2265331"/>
        <a:ext cx="199064" cy="199600"/>
      </dsp:txXfrm>
    </dsp:sp>
    <dsp:sp modelId="{9D1BB26E-B08B-40E4-B462-354A8F6B8515}">
      <dsp:nvSpPr>
        <dsp:cNvPr id="0" name=""/>
        <dsp:cNvSpPr/>
      </dsp:nvSpPr>
      <dsp:spPr>
        <a:xfrm>
          <a:off x="4812949" y="1125415"/>
          <a:ext cx="1341404" cy="247943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solidFill>
                <a:srgbClr val="C00000"/>
              </a:solidFill>
            </a:rPr>
            <a:t>Учтите эти требования при разработке ООП.</a:t>
          </a:r>
        </a:p>
        <a:p>
          <a:pPr marL="0" lvl="0" indent="0" algn="ctr" defTabSz="711200">
            <a:lnSpc>
              <a:spcPct val="90000"/>
            </a:lnSpc>
            <a:spcBef>
              <a:spcPct val="0"/>
            </a:spcBef>
            <a:spcAft>
              <a:spcPct val="35000"/>
            </a:spcAft>
            <a:buNone/>
          </a:pPr>
          <a:endParaRPr lang="ru-RU" sz="1700" kern="1200" dirty="0"/>
        </a:p>
      </dsp:txBody>
      <dsp:txXfrm>
        <a:off x="4852237" y="1164703"/>
        <a:ext cx="1262828" cy="2400855"/>
      </dsp:txXfrm>
    </dsp:sp>
    <dsp:sp modelId="{9D69F715-8744-4DDD-A3B8-5FCD41A34842}">
      <dsp:nvSpPr>
        <dsp:cNvPr id="0" name=""/>
        <dsp:cNvSpPr/>
      </dsp:nvSpPr>
      <dsp:spPr>
        <a:xfrm>
          <a:off x="6288494" y="2198797"/>
          <a:ext cx="284377" cy="332668"/>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p>
      </dsp:txBody>
      <dsp:txXfrm>
        <a:off x="6288494" y="2265331"/>
        <a:ext cx="199064" cy="199600"/>
      </dsp:txXfrm>
    </dsp:sp>
    <dsp:sp modelId="{C49A8543-A148-466C-9F29-A9E58E3C3FE8}">
      <dsp:nvSpPr>
        <dsp:cNvPr id="0" name=""/>
        <dsp:cNvSpPr/>
      </dsp:nvSpPr>
      <dsp:spPr>
        <a:xfrm>
          <a:off x="6690915" y="1098823"/>
          <a:ext cx="2028351" cy="253261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solidFill>
                <a:srgbClr val="C00000"/>
              </a:solidFill>
              <a:effectLst/>
            </a:rPr>
            <a:t>Обратите внимание на изменение формулировок к личностным и </a:t>
          </a:r>
          <a:r>
            <a:rPr lang="ru-RU" sz="1600" b="1" kern="1200" dirty="0" err="1">
              <a:solidFill>
                <a:srgbClr val="C00000"/>
              </a:solidFill>
              <a:effectLst/>
            </a:rPr>
            <a:t>метапредметным</a:t>
          </a:r>
          <a:r>
            <a:rPr lang="ru-RU" sz="1600" b="1" kern="1200" dirty="0">
              <a:solidFill>
                <a:srgbClr val="C00000"/>
              </a:solidFill>
              <a:effectLst/>
            </a:rPr>
            <a:t> результатам</a:t>
          </a:r>
        </a:p>
      </dsp:txBody>
      <dsp:txXfrm>
        <a:off x="6750323" y="1158231"/>
        <a:ext cx="1909535" cy="24137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8FA6C-BC31-4F8D-A865-3C0EA09053F5}">
      <dsp:nvSpPr>
        <dsp:cNvPr id="0" name=""/>
        <dsp:cNvSpPr/>
      </dsp:nvSpPr>
      <dsp:spPr>
        <a:xfrm>
          <a:off x="1656" y="1305095"/>
          <a:ext cx="3533452" cy="212007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solidFill>
                <a:srgbClr val="0070C0"/>
              </a:solidFill>
            </a:rPr>
            <a:t>Закреплена возможность обучения по группам:  в том числе с углубленным изучением отдельных предметов, с учетом успеваемости, образовательных потребностей и интересов, психического и физического здоровья, пола  и др.</a:t>
          </a:r>
        </a:p>
      </dsp:txBody>
      <dsp:txXfrm>
        <a:off x="63751" y="1367190"/>
        <a:ext cx="3409262" cy="1995881"/>
      </dsp:txXfrm>
    </dsp:sp>
    <dsp:sp modelId="{693030DF-FBB3-4FDA-ABB4-1FC15CEB5029}">
      <dsp:nvSpPr>
        <dsp:cNvPr id="0" name=""/>
        <dsp:cNvSpPr/>
      </dsp:nvSpPr>
      <dsp:spPr>
        <a:xfrm rot="5400000">
          <a:off x="3888454" y="1926983"/>
          <a:ext cx="749091" cy="876296"/>
        </a:xfrm>
        <a:prstGeom prst="upArrow">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ru-RU" sz="3700" kern="1200"/>
        </a:p>
      </dsp:txBody>
      <dsp:txXfrm>
        <a:off x="4000818" y="1989879"/>
        <a:ext cx="524364" cy="525778"/>
      </dsp:txXfrm>
    </dsp:sp>
    <dsp:sp modelId="{48E8ECB3-EC33-4F35-BC5A-C683D267CA1B}">
      <dsp:nvSpPr>
        <dsp:cNvPr id="0" name=""/>
        <dsp:cNvSpPr/>
      </dsp:nvSpPr>
      <dsp:spPr>
        <a:xfrm>
          <a:off x="4948490" y="1305095"/>
          <a:ext cx="3533452" cy="212007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solidFill>
                <a:srgbClr val="C00000"/>
              </a:solidFill>
            </a:rPr>
            <a:t>Для успешного освоения программы надо применять разные образовательные модели в группах, на которые разделили класс</a:t>
          </a:r>
        </a:p>
      </dsp:txBody>
      <dsp:txXfrm>
        <a:off x="5010585" y="1367190"/>
        <a:ext cx="3409262" cy="1995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604CB-AD2A-469C-9EC5-209272F3E947}">
      <dsp:nvSpPr>
        <dsp:cNvPr id="0" name=""/>
        <dsp:cNvSpPr/>
      </dsp:nvSpPr>
      <dsp:spPr>
        <a:xfrm>
          <a:off x="7391" y="964781"/>
          <a:ext cx="1712728" cy="280070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solidFill>
                <a:srgbClr val="0070C0"/>
              </a:solidFill>
              <a:effectLst/>
            </a:rPr>
            <a:t>ФГОС устанавливают вариативность содержания ООП. </a:t>
          </a:r>
        </a:p>
      </dsp:txBody>
      <dsp:txXfrm>
        <a:off x="57555" y="1014945"/>
        <a:ext cx="1612400" cy="2700372"/>
      </dsp:txXfrm>
    </dsp:sp>
    <dsp:sp modelId="{D93CEAFE-8351-4231-B678-7823DB698AAE}">
      <dsp:nvSpPr>
        <dsp:cNvPr id="0" name=""/>
        <dsp:cNvSpPr/>
      </dsp:nvSpPr>
      <dsp:spPr>
        <a:xfrm>
          <a:off x="1856892" y="2195534"/>
          <a:ext cx="289956" cy="339194"/>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p>
      </dsp:txBody>
      <dsp:txXfrm>
        <a:off x="1856892" y="2263373"/>
        <a:ext cx="202969" cy="203516"/>
      </dsp:txXfrm>
    </dsp:sp>
    <dsp:sp modelId="{6FC0EBE7-9BCF-4BBB-A6C4-68C8E3630028}">
      <dsp:nvSpPr>
        <dsp:cNvPr id="0" name=""/>
        <dsp:cNvSpPr/>
      </dsp:nvSpPr>
      <dsp:spPr>
        <a:xfrm>
          <a:off x="2267208" y="1044893"/>
          <a:ext cx="1755961" cy="264047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b="1" kern="1200" dirty="0">
              <a:solidFill>
                <a:srgbClr val="0070C0"/>
              </a:solidFill>
              <a:effectLst/>
            </a:rPr>
            <a:t>Три способа:</a:t>
          </a:r>
        </a:p>
        <a:p>
          <a:pPr marL="0" lvl="0" indent="0" algn="ctr" defTabSz="622300">
            <a:lnSpc>
              <a:spcPct val="90000"/>
            </a:lnSpc>
            <a:spcBef>
              <a:spcPct val="0"/>
            </a:spcBef>
            <a:spcAft>
              <a:spcPct val="35000"/>
            </a:spcAft>
            <a:buNone/>
          </a:pPr>
          <a:r>
            <a:rPr lang="ru-RU" sz="1400" b="1" kern="1200" dirty="0">
              <a:solidFill>
                <a:srgbClr val="0070C0"/>
              </a:solidFill>
              <a:effectLst/>
            </a:rPr>
            <a:t>– сочетание различных учебных единиц (предметов, курсов, модулей);</a:t>
          </a:r>
          <a:br>
            <a:rPr lang="ru-RU" sz="1400" b="1" kern="1200" dirty="0">
              <a:solidFill>
                <a:srgbClr val="0070C0"/>
              </a:solidFill>
              <a:effectLst/>
            </a:rPr>
          </a:br>
          <a:r>
            <a:rPr lang="ru-RU" sz="1400" b="1" kern="1200" dirty="0">
              <a:solidFill>
                <a:srgbClr val="0070C0"/>
              </a:solidFill>
              <a:effectLst/>
            </a:rPr>
            <a:t>–углубленное изучение предмета;</a:t>
          </a:r>
          <a:br>
            <a:rPr lang="ru-RU" sz="1400" b="1" kern="1200" dirty="0">
              <a:solidFill>
                <a:srgbClr val="0070C0"/>
              </a:solidFill>
              <a:effectLst/>
            </a:rPr>
          </a:br>
          <a:r>
            <a:rPr lang="ru-RU" sz="1400" b="1" kern="1200" dirty="0">
              <a:solidFill>
                <a:srgbClr val="0070C0"/>
              </a:solidFill>
              <a:effectLst/>
            </a:rPr>
            <a:t>– разработка ИУП</a:t>
          </a:r>
          <a:br>
            <a:rPr lang="ru-RU" sz="1400" b="1" kern="1200" dirty="0">
              <a:solidFill>
                <a:srgbClr val="0070C0"/>
              </a:solidFill>
              <a:effectLst/>
            </a:rPr>
          </a:br>
          <a:r>
            <a:rPr lang="ru-RU" sz="900" kern="1200" dirty="0">
              <a:effectLst/>
            </a:rPr>
            <a:t> </a:t>
          </a:r>
        </a:p>
      </dsp:txBody>
      <dsp:txXfrm>
        <a:off x="2318638" y="1096323"/>
        <a:ext cx="1653101" cy="2537616"/>
      </dsp:txXfrm>
    </dsp:sp>
    <dsp:sp modelId="{F086953C-60F8-4983-B710-A846B1C979E8}">
      <dsp:nvSpPr>
        <dsp:cNvPr id="0" name=""/>
        <dsp:cNvSpPr/>
      </dsp:nvSpPr>
      <dsp:spPr>
        <a:xfrm>
          <a:off x="4159941" y="2195534"/>
          <a:ext cx="289956" cy="33919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p>
      </dsp:txBody>
      <dsp:txXfrm>
        <a:off x="4159941" y="2263373"/>
        <a:ext cx="202969" cy="203516"/>
      </dsp:txXfrm>
    </dsp:sp>
    <dsp:sp modelId="{C49A8543-A148-466C-9F29-A9E58E3C3FE8}">
      <dsp:nvSpPr>
        <dsp:cNvPr id="0" name=""/>
        <dsp:cNvSpPr/>
      </dsp:nvSpPr>
      <dsp:spPr>
        <a:xfrm>
          <a:off x="4570258" y="1033810"/>
          <a:ext cx="1730262" cy="266264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b="1" kern="1200" dirty="0">
              <a:solidFill>
                <a:srgbClr val="C00000"/>
              </a:solidFill>
              <a:effectLst/>
            </a:rPr>
            <a:t>Введите углубленное изучение предметов на уровне НОО и ООО, если есть запрос от учеников и родителей, необходимые условия.</a:t>
          </a:r>
          <a:br>
            <a:rPr lang="ru-RU" sz="1400" b="1" kern="1200" dirty="0">
              <a:solidFill>
                <a:srgbClr val="C00000"/>
              </a:solidFill>
              <a:effectLst/>
            </a:rPr>
          </a:br>
          <a:endParaRPr lang="ru-RU" sz="1400" b="1" kern="1200" dirty="0">
            <a:solidFill>
              <a:srgbClr val="C00000"/>
            </a:solidFill>
            <a:effectLst/>
          </a:endParaRPr>
        </a:p>
      </dsp:txBody>
      <dsp:txXfrm>
        <a:off x="4620936" y="1084488"/>
        <a:ext cx="1628906" cy="2561285"/>
      </dsp:txXfrm>
    </dsp:sp>
    <dsp:sp modelId="{5E87FAA1-52AB-47B9-A5F0-D020A2E539DA}">
      <dsp:nvSpPr>
        <dsp:cNvPr id="0" name=""/>
        <dsp:cNvSpPr/>
      </dsp:nvSpPr>
      <dsp:spPr>
        <a:xfrm>
          <a:off x="6437292" y="2195534"/>
          <a:ext cx="289956" cy="339194"/>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p>
      </dsp:txBody>
      <dsp:txXfrm>
        <a:off x="6437292" y="2263373"/>
        <a:ext cx="202969" cy="203516"/>
      </dsp:txXfrm>
    </dsp:sp>
    <dsp:sp modelId="{1D7FD460-8F71-4047-BE8B-3AC0EDC168F9}">
      <dsp:nvSpPr>
        <dsp:cNvPr id="0" name=""/>
        <dsp:cNvSpPr/>
      </dsp:nvSpPr>
      <dsp:spPr>
        <a:xfrm>
          <a:off x="6847608" y="1109540"/>
          <a:ext cx="1628599" cy="251118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ru-RU" sz="1400" b="1" kern="1200" dirty="0">
              <a:solidFill>
                <a:srgbClr val="C00000"/>
              </a:solidFill>
              <a:effectLst/>
            </a:rPr>
            <a:t>Предлагайте ИУП одаренным</a:t>
          </a:r>
        </a:p>
        <a:p>
          <a:pPr marL="0" lvl="0" indent="0" algn="ctr" defTabSz="622300">
            <a:lnSpc>
              <a:spcPct val="100000"/>
            </a:lnSpc>
            <a:spcBef>
              <a:spcPct val="0"/>
            </a:spcBef>
            <a:spcAft>
              <a:spcPts val="0"/>
            </a:spcAft>
            <a:buNone/>
          </a:pPr>
          <a:r>
            <a:rPr lang="ru-RU" sz="1400" b="1" kern="1200" dirty="0">
              <a:solidFill>
                <a:srgbClr val="C00000"/>
              </a:solidFill>
              <a:effectLst/>
            </a:rPr>
            <a:t> (в разных областях) или</a:t>
          </a:r>
        </a:p>
        <a:p>
          <a:pPr marL="0" lvl="0" indent="0" algn="ctr" defTabSz="622300">
            <a:lnSpc>
              <a:spcPct val="100000"/>
            </a:lnSpc>
            <a:spcBef>
              <a:spcPct val="0"/>
            </a:spcBef>
            <a:spcAft>
              <a:spcPts val="0"/>
            </a:spcAft>
            <a:buNone/>
          </a:pPr>
          <a:r>
            <a:rPr lang="ru-RU" sz="1400" b="1" kern="1200" dirty="0">
              <a:solidFill>
                <a:srgbClr val="C00000"/>
              </a:solidFill>
              <a:effectLst/>
            </a:rPr>
            <a:t>отстающим детям</a:t>
          </a:r>
        </a:p>
      </dsp:txBody>
      <dsp:txXfrm>
        <a:off x="6895308" y="1157240"/>
        <a:ext cx="1533199" cy="24157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8FA6C-BC31-4F8D-A865-3C0EA09053F5}">
      <dsp:nvSpPr>
        <dsp:cNvPr id="0" name=""/>
        <dsp:cNvSpPr/>
      </dsp:nvSpPr>
      <dsp:spPr>
        <a:xfrm>
          <a:off x="7456" y="746565"/>
          <a:ext cx="2228601" cy="323713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ru-RU" sz="1600" b="1" i="0" kern="1200" dirty="0">
              <a:solidFill>
                <a:srgbClr val="0070C0"/>
              </a:solidFill>
            </a:rPr>
            <a:t>Закрепили, что изучение родного и второго иностранного языков не являются обязательными, обучение организуется,  если есть условия в школе и заявление родителей</a:t>
          </a:r>
        </a:p>
      </dsp:txBody>
      <dsp:txXfrm>
        <a:off x="72729" y="811838"/>
        <a:ext cx="2098055" cy="3106585"/>
      </dsp:txXfrm>
    </dsp:sp>
    <dsp:sp modelId="{693030DF-FBB3-4FDA-ABB4-1FC15CEB5029}">
      <dsp:nvSpPr>
        <dsp:cNvPr id="0" name=""/>
        <dsp:cNvSpPr/>
      </dsp:nvSpPr>
      <dsp:spPr>
        <a:xfrm>
          <a:off x="2458918" y="2088784"/>
          <a:ext cx="472463" cy="552693"/>
        </a:xfrm>
        <a:prstGeom prst="rightArrow">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ru-RU" sz="2300" kern="1200"/>
        </a:p>
      </dsp:txBody>
      <dsp:txXfrm>
        <a:off x="2458918" y="2199323"/>
        <a:ext cx="330724" cy="331615"/>
      </dsp:txXfrm>
    </dsp:sp>
    <dsp:sp modelId="{48E8ECB3-EC33-4F35-BC5A-C683D267CA1B}">
      <dsp:nvSpPr>
        <dsp:cNvPr id="0" name=""/>
        <dsp:cNvSpPr/>
      </dsp:nvSpPr>
      <dsp:spPr>
        <a:xfrm>
          <a:off x="3127499" y="746565"/>
          <a:ext cx="2228601" cy="323713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solidFill>
                <a:srgbClr val="C00000"/>
              </a:solidFill>
            </a:rPr>
            <a:t>Если есть условия и заявление родителей, закрепите </a:t>
          </a:r>
          <a:r>
            <a:rPr lang="ru-RU" sz="1600" b="1" i="0" u="sng" kern="1200" dirty="0">
              <a:solidFill>
                <a:srgbClr val="C00000"/>
              </a:solidFill>
            </a:rPr>
            <a:t>в ООП </a:t>
          </a:r>
          <a:r>
            <a:rPr lang="ru-RU" sz="1600" b="1" i="0" kern="1200" dirty="0">
              <a:solidFill>
                <a:srgbClr val="C00000"/>
              </a:solidFill>
            </a:rPr>
            <a:t>и </a:t>
          </a:r>
          <a:r>
            <a:rPr lang="ru-RU" sz="1600" b="1" i="0" u="sng" kern="1200" dirty="0">
              <a:solidFill>
                <a:srgbClr val="C00000"/>
              </a:solidFill>
            </a:rPr>
            <a:t>локальных актах  </a:t>
          </a:r>
          <a:r>
            <a:rPr lang="ru-RU" sz="1600" b="1" i="0" kern="1200" dirty="0">
              <a:solidFill>
                <a:srgbClr val="C00000"/>
              </a:solidFill>
            </a:rPr>
            <a:t>изучение родного и второго иностранного языков.</a:t>
          </a:r>
        </a:p>
      </dsp:txBody>
      <dsp:txXfrm>
        <a:off x="3192772" y="811838"/>
        <a:ext cx="2098055" cy="3106585"/>
      </dsp:txXfrm>
    </dsp:sp>
    <dsp:sp modelId="{00B566EF-31F2-46B5-ADE8-589587034AEA}">
      <dsp:nvSpPr>
        <dsp:cNvPr id="0" name=""/>
        <dsp:cNvSpPr/>
      </dsp:nvSpPr>
      <dsp:spPr>
        <a:xfrm>
          <a:off x="5578961" y="2088784"/>
          <a:ext cx="472463" cy="552693"/>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ru-RU" sz="2300" kern="1200"/>
        </a:p>
      </dsp:txBody>
      <dsp:txXfrm>
        <a:off x="5578961" y="2199323"/>
        <a:ext cx="330724" cy="331615"/>
      </dsp:txXfrm>
    </dsp:sp>
    <dsp:sp modelId="{48DEE193-91C1-42B9-ABB0-50EC5911CBAC}">
      <dsp:nvSpPr>
        <dsp:cNvPr id="0" name=""/>
        <dsp:cNvSpPr/>
      </dsp:nvSpPr>
      <dsp:spPr>
        <a:xfrm>
          <a:off x="6247541" y="746565"/>
          <a:ext cx="2228601" cy="323713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buNone/>
          </a:pPr>
          <a:r>
            <a:rPr lang="ru-RU" sz="1600" b="1" i="0" kern="1200" dirty="0">
              <a:solidFill>
                <a:srgbClr val="C00000"/>
              </a:solidFill>
            </a:rPr>
            <a:t>Заявления от родителей об изучении второго иностранного языка, родного языка и литературы собирают </a:t>
          </a:r>
          <a:r>
            <a:rPr lang="ru-RU" sz="1600" b="1" i="0" kern="1200" dirty="0" err="1">
              <a:solidFill>
                <a:srgbClr val="C00000"/>
              </a:solidFill>
            </a:rPr>
            <a:t>кл</a:t>
          </a:r>
          <a:r>
            <a:rPr lang="ru-RU" sz="1600" b="1" i="0" kern="1200" dirty="0">
              <a:solidFill>
                <a:srgbClr val="C00000"/>
              </a:solidFill>
            </a:rPr>
            <a:t>. руководители; </a:t>
          </a:r>
        </a:p>
        <a:p>
          <a:pPr marL="0" marR="0" lvl="0" indent="0" algn="ctr" defTabSz="914400" eaLnBrk="1" fontAlgn="auto" latinLnBrk="0" hangingPunct="1">
            <a:lnSpc>
              <a:spcPct val="100000"/>
            </a:lnSpc>
            <a:spcBef>
              <a:spcPct val="0"/>
            </a:spcBef>
            <a:spcAft>
              <a:spcPts val="0"/>
            </a:spcAft>
            <a:buClrTx/>
            <a:buSzTx/>
            <a:buFontTx/>
            <a:buNone/>
            <a:tabLst/>
            <a:defRPr/>
          </a:pPr>
          <a:r>
            <a:rPr lang="ru-RU" sz="1600" b="1" i="0" kern="1200" dirty="0">
              <a:solidFill>
                <a:srgbClr val="C00000"/>
              </a:solidFill>
            </a:rPr>
            <a:t>об изучении родного языка и литературного чтения на родном языке -</a:t>
          </a:r>
        </a:p>
        <a:p>
          <a:pPr lvl="0" algn="ctr" defTabSz="711200">
            <a:lnSpc>
              <a:spcPct val="100000"/>
            </a:lnSpc>
            <a:spcBef>
              <a:spcPct val="0"/>
            </a:spcBef>
            <a:spcAft>
              <a:spcPts val="0"/>
            </a:spcAft>
            <a:buNone/>
          </a:pPr>
          <a:r>
            <a:rPr lang="ru-RU" sz="1600" b="1" i="0" kern="1200" dirty="0">
              <a:solidFill>
                <a:srgbClr val="C00000"/>
              </a:solidFill>
            </a:rPr>
            <a:t>учителя НОО</a:t>
          </a:r>
        </a:p>
      </dsp:txBody>
      <dsp:txXfrm>
        <a:off x="6312814" y="811838"/>
        <a:ext cx="2098055" cy="31065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604CB-AD2A-469C-9EC5-209272F3E947}">
      <dsp:nvSpPr>
        <dsp:cNvPr id="0" name=""/>
        <dsp:cNvSpPr/>
      </dsp:nvSpPr>
      <dsp:spPr>
        <a:xfrm>
          <a:off x="7486" y="822586"/>
          <a:ext cx="4447818" cy="30850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i="0" kern="1200" dirty="0">
              <a:solidFill>
                <a:srgbClr val="0070C0"/>
              </a:solidFill>
            </a:rPr>
            <a:t>Уровень ООО.  </a:t>
          </a:r>
        </a:p>
        <a:p>
          <a:pPr marL="0" lvl="0" indent="0" algn="ctr" defTabSz="800100">
            <a:lnSpc>
              <a:spcPct val="90000"/>
            </a:lnSpc>
            <a:spcBef>
              <a:spcPct val="0"/>
            </a:spcBef>
            <a:spcAft>
              <a:spcPct val="35000"/>
            </a:spcAft>
            <a:buNone/>
          </a:pPr>
          <a:r>
            <a:rPr lang="ru-RU" sz="1800" b="1" i="0" kern="1200" dirty="0">
              <a:solidFill>
                <a:srgbClr val="0070C0"/>
              </a:solidFill>
            </a:rPr>
            <a:t>Пример: </a:t>
          </a:r>
          <a:r>
            <a:rPr lang="ru-RU" sz="1800" b="1" i="0" kern="1200" dirty="0" err="1">
              <a:solidFill>
                <a:srgbClr val="0070C0"/>
              </a:solidFill>
            </a:rPr>
            <a:t>предм</a:t>
          </a:r>
          <a:r>
            <a:rPr lang="ru-RU" sz="1800" b="1" i="0" kern="1200" dirty="0">
              <a:solidFill>
                <a:srgbClr val="0070C0"/>
              </a:solidFill>
            </a:rPr>
            <a:t>. области «Математика и информатика». Предметы «Математика» и «Информатика». </a:t>
          </a:r>
        </a:p>
        <a:p>
          <a:pPr marL="0" lvl="0" indent="0" algn="ctr" defTabSz="800100">
            <a:lnSpc>
              <a:spcPct val="90000"/>
            </a:lnSpc>
            <a:spcBef>
              <a:spcPct val="0"/>
            </a:spcBef>
            <a:spcAft>
              <a:spcPct val="35000"/>
            </a:spcAft>
            <a:buNone/>
          </a:pPr>
          <a:r>
            <a:rPr lang="ru-RU" sz="1800" b="1" i="0" kern="1200" dirty="0">
              <a:solidFill>
                <a:srgbClr val="0070C0"/>
              </a:solidFill>
            </a:rPr>
            <a:t>В математику входят курсы «Алгебра», «Геометрия», «Вероятность и статистика». </a:t>
          </a:r>
          <a:endParaRPr lang="ru-RU" sz="1800" b="1" kern="1200" dirty="0">
            <a:solidFill>
              <a:srgbClr val="0070C0"/>
            </a:solidFill>
            <a:effectLst/>
          </a:endParaRPr>
        </a:p>
      </dsp:txBody>
      <dsp:txXfrm>
        <a:off x="97845" y="912945"/>
        <a:ext cx="4267100" cy="2904372"/>
      </dsp:txXfrm>
    </dsp:sp>
    <dsp:sp modelId="{D93CEAFE-8351-4231-B678-7823DB698AAE}">
      <dsp:nvSpPr>
        <dsp:cNvPr id="0" name=""/>
        <dsp:cNvSpPr/>
      </dsp:nvSpPr>
      <dsp:spPr>
        <a:xfrm>
          <a:off x="4742505" y="2009002"/>
          <a:ext cx="608865" cy="712257"/>
        </a:xfrm>
        <a:prstGeom prst="rightArrow">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ru-RU" sz="3000" kern="1200"/>
        </a:p>
      </dsp:txBody>
      <dsp:txXfrm>
        <a:off x="4742505" y="2151453"/>
        <a:ext cx="426206" cy="427355"/>
      </dsp:txXfrm>
    </dsp:sp>
    <dsp:sp modelId="{9D1BB26E-B08B-40E4-B462-354A8F6B8515}">
      <dsp:nvSpPr>
        <dsp:cNvPr id="0" name=""/>
        <dsp:cNvSpPr/>
      </dsp:nvSpPr>
      <dsp:spPr>
        <a:xfrm>
          <a:off x="5604107" y="978199"/>
          <a:ext cx="2872006" cy="27738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ru-RU" sz="1800" b="1" i="0" kern="1200" dirty="0">
              <a:solidFill>
                <a:srgbClr val="C00000"/>
              </a:solidFill>
            </a:rPr>
            <a:t>Учтите новое деление</a:t>
          </a:r>
        </a:p>
        <a:p>
          <a:pPr marL="0" lvl="0" indent="0" algn="ctr" defTabSz="800100">
            <a:lnSpc>
              <a:spcPct val="100000"/>
            </a:lnSpc>
            <a:spcBef>
              <a:spcPct val="0"/>
            </a:spcBef>
            <a:spcAft>
              <a:spcPts val="0"/>
            </a:spcAft>
            <a:buNone/>
          </a:pPr>
          <a:r>
            <a:rPr lang="ru-RU" sz="1800" b="1" i="0" kern="1200" dirty="0">
              <a:solidFill>
                <a:srgbClr val="C00000"/>
              </a:solidFill>
            </a:rPr>
            <a:t> на предметы и модули при разработке РП, учебного плана, раздела ООП с требованиях к предметным результатам.</a:t>
          </a:r>
        </a:p>
        <a:p>
          <a:pPr marL="0" lvl="0" indent="0" algn="ctr" defTabSz="800100">
            <a:lnSpc>
              <a:spcPct val="90000"/>
            </a:lnSpc>
            <a:spcBef>
              <a:spcPct val="0"/>
            </a:spcBef>
            <a:spcAft>
              <a:spcPct val="35000"/>
            </a:spcAft>
            <a:buNone/>
          </a:pPr>
          <a:endParaRPr lang="ru-RU" sz="1700" kern="1200" dirty="0"/>
        </a:p>
      </dsp:txBody>
      <dsp:txXfrm>
        <a:off x="5685351" y="1059443"/>
        <a:ext cx="2709518" cy="26113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8FA6C-BC31-4F8D-A865-3C0EA09053F5}">
      <dsp:nvSpPr>
        <dsp:cNvPr id="0" name=""/>
        <dsp:cNvSpPr/>
      </dsp:nvSpPr>
      <dsp:spPr>
        <a:xfrm>
          <a:off x="7456" y="944397"/>
          <a:ext cx="2228601" cy="284146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solidFill>
                <a:srgbClr val="0070C0"/>
              </a:solidFill>
            </a:rPr>
            <a:t>НОО: </a:t>
          </a:r>
        </a:p>
        <a:p>
          <a:pPr marL="0" lvl="0" indent="0" algn="ctr" defTabSz="711200">
            <a:lnSpc>
              <a:spcPct val="90000"/>
            </a:lnSpc>
            <a:spcBef>
              <a:spcPct val="0"/>
            </a:spcBef>
            <a:spcAft>
              <a:spcPct val="35000"/>
            </a:spcAft>
            <a:buNone/>
          </a:pPr>
          <a:r>
            <a:rPr lang="ru-RU" sz="1600" b="1" i="0" kern="1200" dirty="0">
              <a:solidFill>
                <a:srgbClr val="0070C0"/>
              </a:solidFill>
            </a:rPr>
            <a:t>исключили программу коррекционной работы,  программу формирования экологической культуры, здорового и безопасного образа жизни.</a:t>
          </a:r>
          <a:br>
            <a:rPr lang="ru-RU" sz="1600" b="1" i="0" kern="1200" dirty="0">
              <a:solidFill>
                <a:srgbClr val="0070C0"/>
              </a:solidFill>
            </a:rPr>
          </a:br>
          <a:endParaRPr lang="ru-RU" sz="1600" b="1" i="0" kern="1200" dirty="0">
            <a:solidFill>
              <a:srgbClr val="0070C0"/>
            </a:solidFill>
          </a:endParaRPr>
        </a:p>
      </dsp:txBody>
      <dsp:txXfrm>
        <a:off x="72729" y="1009670"/>
        <a:ext cx="2098055" cy="2710921"/>
      </dsp:txXfrm>
    </dsp:sp>
    <dsp:sp modelId="{693030DF-FBB3-4FDA-ABB4-1FC15CEB5029}">
      <dsp:nvSpPr>
        <dsp:cNvPr id="0" name=""/>
        <dsp:cNvSpPr/>
      </dsp:nvSpPr>
      <dsp:spPr>
        <a:xfrm>
          <a:off x="2458918" y="2088784"/>
          <a:ext cx="472463" cy="552693"/>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ru-RU" sz="2300" kern="1200"/>
        </a:p>
      </dsp:txBody>
      <dsp:txXfrm>
        <a:off x="2458918" y="2199323"/>
        <a:ext cx="330724" cy="331615"/>
      </dsp:txXfrm>
    </dsp:sp>
    <dsp:sp modelId="{6A8E08AF-1390-4536-9EDD-3ED1B622759B}">
      <dsp:nvSpPr>
        <dsp:cNvPr id="0" name=""/>
        <dsp:cNvSpPr/>
      </dsp:nvSpPr>
      <dsp:spPr>
        <a:xfrm>
          <a:off x="3127499" y="944397"/>
          <a:ext cx="2228601" cy="284146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solidFill>
                <a:srgbClr val="0070C0"/>
              </a:solidFill>
            </a:rPr>
            <a:t>ООО: </a:t>
          </a:r>
        </a:p>
        <a:p>
          <a:pPr marL="0" lvl="0" indent="0" algn="ctr" defTabSz="711200">
            <a:lnSpc>
              <a:spcPct val="90000"/>
            </a:lnSpc>
            <a:spcBef>
              <a:spcPct val="0"/>
            </a:spcBef>
            <a:spcAft>
              <a:spcPct val="35000"/>
            </a:spcAft>
            <a:buNone/>
          </a:pPr>
          <a:r>
            <a:rPr lang="ru-RU" sz="1600" b="1" i="0" kern="1200" dirty="0">
              <a:solidFill>
                <a:srgbClr val="0070C0"/>
              </a:solidFill>
            </a:rPr>
            <a:t>вместо программы развития УУД ввели программу формирования УУД. Добавили рабочие программы учебных модулей</a:t>
          </a:r>
        </a:p>
      </dsp:txBody>
      <dsp:txXfrm>
        <a:off x="3192772" y="1009670"/>
        <a:ext cx="2098055" cy="2710921"/>
      </dsp:txXfrm>
    </dsp:sp>
    <dsp:sp modelId="{26AFC288-6D03-4A2E-B7F8-3DA6F82E8747}">
      <dsp:nvSpPr>
        <dsp:cNvPr id="0" name=""/>
        <dsp:cNvSpPr/>
      </dsp:nvSpPr>
      <dsp:spPr>
        <a:xfrm>
          <a:off x="5578961" y="2088784"/>
          <a:ext cx="472463" cy="55269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ru-RU" sz="2300" kern="1200"/>
        </a:p>
      </dsp:txBody>
      <dsp:txXfrm>
        <a:off x="5578961" y="2199323"/>
        <a:ext cx="330724" cy="331615"/>
      </dsp:txXfrm>
    </dsp:sp>
    <dsp:sp modelId="{48E8ECB3-EC33-4F35-BC5A-C683D267CA1B}">
      <dsp:nvSpPr>
        <dsp:cNvPr id="0" name=""/>
        <dsp:cNvSpPr/>
      </dsp:nvSpPr>
      <dsp:spPr>
        <a:xfrm>
          <a:off x="6247541" y="944397"/>
          <a:ext cx="2228601" cy="284146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solidFill>
                <a:srgbClr val="C00000"/>
              </a:solidFill>
            </a:rPr>
            <a:t>Учтите новую структуру содержательного раздела при разработке ООП</a:t>
          </a:r>
        </a:p>
      </dsp:txBody>
      <dsp:txXfrm>
        <a:off x="6312814" y="1009670"/>
        <a:ext cx="2098055" cy="27109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8FA6C-BC31-4F8D-A865-3C0EA09053F5}">
      <dsp:nvSpPr>
        <dsp:cNvPr id="0" name=""/>
        <dsp:cNvSpPr/>
      </dsp:nvSpPr>
      <dsp:spPr>
        <a:xfrm>
          <a:off x="3728" y="722369"/>
          <a:ext cx="1630027" cy="328552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b="1" i="0" kern="1200" dirty="0">
              <a:solidFill>
                <a:srgbClr val="0070C0"/>
              </a:solidFill>
            </a:rPr>
            <a:t>Унифицировано требование к структуре м содержанию РП. </a:t>
          </a:r>
        </a:p>
        <a:p>
          <a:pPr marL="0" lvl="0" indent="0" algn="ctr" defTabSz="622300">
            <a:lnSpc>
              <a:spcPct val="90000"/>
            </a:lnSpc>
            <a:spcBef>
              <a:spcPct val="0"/>
            </a:spcBef>
            <a:spcAft>
              <a:spcPct val="35000"/>
            </a:spcAft>
            <a:buNone/>
          </a:pPr>
          <a:r>
            <a:rPr lang="ru-RU" sz="1400" b="1" i="0" kern="1200" dirty="0">
              <a:solidFill>
                <a:srgbClr val="0070C0"/>
              </a:solidFill>
            </a:rPr>
            <a:t>Есть указание на возможность использования электронных образовательных ресурсов</a:t>
          </a:r>
        </a:p>
        <a:p>
          <a:pPr marL="0" lvl="0" indent="0" algn="ctr" defTabSz="622300">
            <a:lnSpc>
              <a:spcPct val="90000"/>
            </a:lnSpc>
            <a:spcBef>
              <a:spcPct val="0"/>
            </a:spcBef>
            <a:spcAft>
              <a:spcPct val="35000"/>
            </a:spcAft>
            <a:buNone/>
          </a:pPr>
          <a:r>
            <a:rPr lang="ru-RU" sz="1400" b="1" i="0" kern="1200" dirty="0">
              <a:solidFill>
                <a:srgbClr val="0070C0"/>
              </a:solidFill>
            </a:rPr>
            <a:t>РП формируются с учетом рабочей программы воспитания</a:t>
          </a:r>
          <a:br>
            <a:rPr lang="ru-RU" sz="1400" b="1" i="0" kern="1200" dirty="0">
              <a:solidFill>
                <a:srgbClr val="0070C0"/>
              </a:solidFill>
            </a:rPr>
          </a:br>
          <a:endParaRPr lang="ru-RU" sz="1400" b="1" i="0" kern="1200" dirty="0">
            <a:solidFill>
              <a:srgbClr val="0070C0"/>
            </a:solidFill>
          </a:endParaRPr>
        </a:p>
      </dsp:txBody>
      <dsp:txXfrm>
        <a:off x="51470" y="770111"/>
        <a:ext cx="1534543" cy="3190040"/>
      </dsp:txXfrm>
    </dsp:sp>
    <dsp:sp modelId="{693030DF-FBB3-4FDA-ABB4-1FC15CEB5029}">
      <dsp:nvSpPr>
        <dsp:cNvPr id="0" name=""/>
        <dsp:cNvSpPr/>
      </dsp:nvSpPr>
      <dsp:spPr>
        <a:xfrm>
          <a:off x="1796758" y="2163008"/>
          <a:ext cx="345565" cy="404246"/>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a:off x="1796758" y="2243857"/>
        <a:ext cx="241896" cy="242548"/>
      </dsp:txXfrm>
    </dsp:sp>
    <dsp:sp modelId="{6A8E08AF-1390-4536-9EDD-3ED1B622759B}">
      <dsp:nvSpPr>
        <dsp:cNvPr id="0" name=""/>
        <dsp:cNvSpPr/>
      </dsp:nvSpPr>
      <dsp:spPr>
        <a:xfrm>
          <a:off x="2285766" y="722369"/>
          <a:ext cx="1630027" cy="328552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solidFill>
                <a:srgbClr val="0070C0"/>
              </a:solidFill>
            </a:rPr>
            <a:t>РП внеурочной деятельности дополнительно содержат форму проведения занятия</a:t>
          </a:r>
        </a:p>
      </dsp:txBody>
      <dsp:txXfrm>
        <a:off x="2333508" y="770111"/>
        <a:ext cx="1534543" cy="3190040"/>
      </dsp:txXfrm>
    </dsp:sp>
    <dsp:sp modelId="{26AFC288-6D03-4A2E-B7F8-3DA6F82E8747}">
      <dsp:nvSpPr>
        <dsp:cNvPr id="0" name=""/>
        <dsp:cNvSpPr/>
      </dsp:nvSpPr>
      <dsp:spPr>
        <a:xfrm>
          <a:off x="4078797" y="2163008"/>
          <a:ext cx="345565" cy="40424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a:off x="4078797" y="2243857"/>
        <a:ext cx="241896" cy="242548"/>
      </dsp:txXfrm>
    </dsp:sp>
    <dsp:sp modelId="{48E8ECB3-EC33-4F35-BC5A-C683D267CA1B}">
      <dsp:nvSpPr>
        <dsp:cNvPr id="0" name=""/>
        <dsp:cNvSpPr/>
      </dsp:nvSpPr>
      <dsp:spPr>
        <a:xfrm>
          <a:off x="4567805" y="722369"/>
          <a:ext cx="1630027" cy="328552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solidFill>
                <a:srgbClr val="C00000"/>
              </a:solidFill>
            </a:rPr>
            <a:t>Составляйте РП на основе ПРП. Там все учтено! </a:t>
          </a:r>
        </a:p>
      </dsp:txBody>
      <dsp:txXfrm>
        <a:off x="4615547" y="770111"/>
        <a:ext cx="1534543" cy="3190040"/>
      </dsp:txXfrm>
    </dsp:sp>
    <dsp:sp modelId="{00B566EF-31F2-46B5-ADE8-589587034AEA}">
      <dsp:nvSpPr>
        <dsp:cNvPr id="0" name=""/>
        <dsp:cNvSpPr/>
      </dsp:nvSpPr>
      <dsp:spPr>
        <a:xfrm>
          <a:off x="6360835" y="2163008"/>
          <a:ext cx="345565" cy="404246"/>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a:off x="6360835" y="2243857"/>
        <a:ext cx="241896" cy="242548"/>
      </dsp:txXfrm>
    </dsp:sp>
    <dsp:sp modelId="{48DEE193-91C1-42B9-ABB0-50EC5911CBAC}">
      <dsp:nvSpPr>
        <dsp:cNvPr id="0" name=""/>
        <dsp:cNvSpPr/>
      </dsp:nvSpPr>
      <dsp:spPr>
        <a:xfrm>
          <a:off x="6849844" y="722369"/>
          <a:ext cx="1630027" cy="328552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solidFill>
                <a:srgbClr val="C00000"/>
              </a:solidFill>
            </a:rPr>
            <a:t>Вместо форм организации и видов деятельности в РП внеурочной деятельности укажите формы занятий</a:t>
          </a:r>
        </a:p>
      </dsp:txBody>
      <dsp:txXfrm>
        <a:off x="6897586" y="770111"/>
        <a:ext cx="1534543" cy="31900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8FA6C-BC31-4F8D-A865-3C0EA09053F5}">
      <dsp:nvSpPr>
        <dsp:cNvPr id="0" name=""/>
        <dsp:cNvSpPr/>
      </dsp:nvSpPr>
      <dsp:spPr>
        <a:xfrm>
          <a:off x="6902" y="1117870"/>
          <a:ext cx="2203747" cy="249452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solidFill>
                <a:srgbClr val="0070C0"/>
              </a:solidFill>
            </a:rPr>
            <a:t>Программа воспитания может быть модульной. Главное – описать четыре обязательных раздела.</a:t>
          </a:r>
          <a:br>
            <a:rPr lang="ru-RU" sz="1600" b="1" i="0" kern="1200" dirty="0">
              <a:solidFill>
                <a:srgbClr val="0070C0"/>
              </a:solidFill>
            </a:rPr>
          </a:br>
          <a:endParaRPr lang="ru-RU" sz="1600" b="1" i="0" kern="1200" dirty="0">
            <a:solidFill>
              <a:srgbClr val="0070C0"/>
            </a:solidFill>
          </a:endParaRPr>
        </a:p>
      </dsp:txBody>
      <dsp:txXfrm>
        <a:off x="71448" y="1182416"/>
        <a:ext cx="2074655" cy="2365429"/>
      </dsp:txXfrm>
    </dsp:sp>
    <dsp:sp modelId="{693030DF-FBB3-4FDA-ABB4-1FC15CEB5029}">
      <dsp:nvSpPr>
        <dsp:cNvPr id="0" name=""/>
        <dsp:cNvSpPr/>
      </dsp:nvSpPr>
      <dsp:spPr>
        <a:xfrm>
          <a:off x="2431024" y="2091866"/>
          <a:ext cx="467194" cy="546529"/>
        </a:xfrm>
        <a:prstGeom prst="rightArrow">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ru-RU" sz="2300" kern="1200"/>
        </a:p>
      </dsp:txBody>
      <dsp:txXfrm>
        <a:off x="2431024" y="2201172"/>
        <a:ext cx="327036" cy="327917"/>
      </dsp:txXfrm>
    </dsp:sp>
    <dsp:sp modelId="{48E8ECB3-EC33-4F35-BC5A-C683D267CA1B}">
      <dsp:nvSpPr>
        <dsp:cNvPr id="0" name=""/>
        <dsp:cNvSpPr/>
      </dsp:nvSpPr>
      <dsp:spPr>
        <a:xfrm>
          <a:off x="3092148" y="1117870"/>
          <a:ext cx="2299302" cy="249452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solidFill>
                <a:srgbClr val="C00000"/>
              </a:solidFill>
            </a:rPr>
            <a:t>При разработке рабочих программ воспитания сначала ориентируйтесь на ФГОС, затем на примерные программы воспитания и методические рекомендации к ним. </a:t>
          </a:r>
        </a:p>
      </dsp:txBody>
      <dsp:txXfrm>
        <a:off x="3159492" y="1185214"/>
        <a:ext cx="2164614" cy="2359833"/>
      </dsp:txXfrm>
    </dsp:sp>
    <dsp:sp modelId="{00B566EF-31F2-46B5-ADE8-589587034AEA}">
      <dsp:nvSpPr>
        <dsp:cNvPr id="0" name=""/>
        <dsp:cNvSpPr/>
      </dsp:nvSpPr>
      <dsp:spPr>
        <a:xfrm>
          <a:off x="5611825" y="2091866"/>
          <a:ext cx="467194" cy="546529"/>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ru-RU" sz="2300" kern="1200"/>
        </a:p>
      </dsp:txBody>
      <dsp:txXfrm>
        <a:off x="5611825" y="2201172"/>
        <a:ext cx="327036" cy="327917"/>
      </dsp:txXfrm>
    </dsp:sp>
    <dsp:sp modelId="{48DEE193-91C1-42B9-ABB0-50EC5911CBAC}">
      <dsp:nvSpPr>
        <dsp:cNvPr id="0" name=""/>
        <dsp:cNvSpPr/>
      </dsp:nvSpPr>
      <dsp:spPr>
        <a:xfrm>
          <a:off x="6272950" y="1117870"/>
          <a:ext cx="2203747" cy="249452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C00000"/>
              </a:solidFill>
            </a:rPr>
            <a:t>NB!</a:t>
          </a:r>
        </a:p>
        <a:p>
          <a:pPr marL="0" lvl="0" indent="0" algn="ctr" defTabSz="711200">
            <a:lnSpc>
              <a:spcPct val="90000"/>
            </a:lnSpc>
            <a:spcBef>
              <a:spcPct val="0"/>
            </a:spcBef>
            <a:spcAft>
              <a:spcPct val="35000"/>
            </a:spcAft>
            <a:buNone/>
          </a:pPr>
          <a:r>
            <a:rPr lang="ru-RU" sz="1600" b="1" i="0" kern="1200" dirty="0">
              <a:solidFill>
                <a:srgbClr val="C00000"/>
              </a:solidFill>
            </a:rPr>
            <a:t>У проверяющих органов возникнут вопросы, если ООП противоречит ФГОС, а не другим документам, которые не являются нормативными</a:t>
          </a:r>
        </a:p>
      </dsp:txBody>
      <dsp:txXfrm>
        <a:off x="6337496" y="1182416"/>
        <a:ext cx="2074655" cy="23654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8FA6C-BC31-4F8D-A865-3C0EA09053F5}">
      <dsp:nvSpPr>
        <dsp:cNvPr id="0" name=""/>
        <dsp:cNvSpPr/>
      </dsp:nvSpPr>
      <dsp:spPr>
        <a:xfrm>
          <a:off x="7456" y="498582"/>
          <a:ext cx="2228601" cy="37330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ru-RU" sz="1600" b="1" i="0" kern="1200" dirty="0">
              <a:solidFill>
                <a:srgbClr val="0070C0"/>
              </a:solidFill>
            </a:rPr>
            <a:t>Закрепили использование электронных средств обучения, дистанционных технологий, </a:t>
          </a:r>
        </a:p>
        <a:p>
          <a:pPr marL="0" lvl="0" indent="0" algn="ctr" defTabSz="711200">
            <a:lnSpc>
              <a:spcPct val="100000"/>
            </a:lnSpc>
            <a:spcBef>
              <a:spcPct val="0"/>
            </a:spcBef>
            <a:spcAft>
              <a:spcPts val="0"/>
            </a:spcAft>
            <a:buNone/>
          </a:pPr>
          <a:r>
            <a:rPr lang="ru-RU" sz="1600" b="1" i="0" kern="1200" dirty="0">
              <a:solidFill>
                <a:srgbClr val="0070C0"/>
              </a:solidFill>
            </a:rPr>
            <a:t>обеспечение школьников индивидуальным авторизованным доступом ко всем ресурсам на территории школы и за ее пределами</a:t>
          </a:r>
        </a:p>
      </dsp:txBody>
      <dsp:txXfrm>
        <a:off x="72729" y="563855"/>
        <a:ext cx="2098055" cy="3602551"/>
      </dsp:txXfrm>
    </dsp:sp>
    <dsp:sp modelId="{693030DF-FBB3-4FDA-ABB4-1FC15CEB5029}">
      <dsp:nvSpPr>
        <dsp:cNvPr id="0" name=""/>
        <dsp:cNvSpPr/>
      </dsp:nvSpPr>
      <dsp:spPr>
        <a:xfrm>
          <a:off x="2458918" y="2088784"/>
          <a:ext cx="472463" cy="552693"/>
        </a:xfrm>
        <a:prstGeom prst="rightArrow">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ru-RU" sz="2300" kern="1200"/>
        </a:p>
      </dsp:txBody>
      <dsp:txXfrm>
        <a:off x="2458918" y="2199323"/>
        <a:ext cx="330724" cy="331615"/>
      </dsp:txXfrm>
    </dsp:sp>
    <dsp:sp modelId="{48E8ECB3-EC33-4F35-BC5A-C683D267CA1B}">
      <dsp:nvSpPr>
        <dsp:cNvPr id="0" name=""/>
        <dsp:cNvSpPr/>
      </dsp:nvSpPr>
      <dsp:spPr>
        <a:xfrm>
          <a:off x="3127499" y="498582"/>
          <a:ext cx="2228601" cy="37330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solidFill>
                <a:srgbClr val="C00000"/>
              </a:solidFill>
            </a:rPr>
            <a:t>Организуйте для учеников индивидуальный авторизированный доступ к  ресурсам и  информационным технологиям, которые применяете в обучении. </a:t>
          </a:r>
        </a:p>
      </dsp:txBody>
      <dsp:txXfrm>
        <a:off x="3192772" y="563855"/>
        <a:ext cx="2098055" cy="3602551"/>
      </dsp:txXfrm>
    </dsp:sp>
    <dsp:sp modelId="{00B566EF-31F2-46B5-ADE8-589587034AEA}">
      <dsp:nvSpPr>
        <dsp:cNvPr id="0" name=""/>
        <dsp:cNvSpPr/>
      </dsp:nvSpPr>
      <dsp:spPr>
        <a:xfrm>
          <a:off x="5578961" y="2088784"/>
          <a:ext cx="472463" cy="552693"/>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ru-RU" sz="2300" kern="1200"/>
        </a:p>
      </dsp:txBody>
      <dsp:txXfrm>
        <a:off x="5578961" y="2199323"/>
        <a:ext cx="330724" cy="331615"/>
      </dsp:txXfrm>
    </dsp:sp>
    <dsp:sp modelId="{48DEE193-91C1-42B9-ABB0-50EC5911CBAC}">
      <dsp:nvSpPr>
        <dsp:cNvPr id="0" name=""/>
        <dsp:cNvSpPr/>
      </dsp:nvSpPr>
      <dsp:spPr>
        <a:xfrm>
          <a:off x="6247541" y="498582"/>
          <a:ext cx="2228601" cy="37330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solidFill>
                <a:srgbClr val="C00000"/>
              </a:solidFill>
            </a:rPr>
            <a:t>Отразите наличие индивидуальных авторизированных доступов для школьников  в </a:t>
          </a:r>
          <a:r>
            <a:rPr lang="ru-RU" sz="1600" b="1" i="0" u="sng" kern="1200" dirty="0">
              <a:solidFill>
                <a:srgbClr val="C00000"/>
              </a:solidFill>
            </a:rPr>
            <a:t>ООП</a:t>
          </a:r>
          <a:r>
            <a:rPr lang="ru-RU" sz="1600" b="1" i="0" kern="1200" dirty="0">
              <a:solidFill>
                <a:srgbClr val="C00000"/>
              </a:solidFill>
            </a:rPr>
            <a:t> и </a:t>
          </a:r>
          <a:r>
            <a:rPr lang="ru-RU" sz="1600" b="1" i="0" u="sng" kern="1200" dirty="0">
              <a:solidFill>
                <a:srgbClr val="C00000"/>
              </a:solidFill>
            </a:rPr>
            <a:t>локальных актах</a:t>
          </a:r>
        </a:p>
      </dsp:txBody>
      <dsp:txXfrm>
        <a:off x="6312814" y="563855"/>
        <a:ext cx="2098055" cy="36025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8FA6C-BC31-4F8D-A865-3C0EA09053F5}">
      <dsp:nvSpPr>
        <dsp:cNvPr id="0" name=""/>
        <dsp:cNvSpPr/>
      </dsp:nvSpPr>
      <dsp:spPr>
        <a:xfrm>
          <a:off x="3728" y="1106904"/>
          <a:ext cx="1630027" cy="25164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solidFill>
                <a:srgbClr val="0070C0"/>
              </a:solidFill>
            </a:rPr>
            <a:t>На уровне ООО установили требования к оснащению кабинетов по отдельным предметам </a:t>
          </a:r>
        </a:p>
      </dsp:txBody>
      <dsp:txXfrm>
        <a:off x="51470" y="1154646"/>
        <a:ext cx="1534543" cy="2420970"/>
      </dsp:txXfrm>
    </dsp:sp>
    <dsp:sp modelId="{693030DF-FBB3-4FDA-ABB4-1FC15CEB5029}">
      <dsp:nvSpPr>
        <dsp:cNvPr id="0" name=""/>
        <dsp:cNvSpPr/>
      </dsp:nvSpPr>
      <dsp:spPr>
        <a:xfrm>
          <a:off x="1796758" y="2163008"/>
          <a:ext cx="345565" cy="404246"/>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a:off x="1796758" y="2243857"/>
        <a:ext cx="241896" cy="242548"/>
      </dsp:txXfrm>
    </dsp:sp>
    <dsp:sp modelId="{6A8E08AF-1390-4536-9EDD-3ED1B622759B}">
      <dsp:nvSpPr>
        <dsp:cNvPr id="0" name=""/>
        <dsp:cNvSpPr/>
      </dsp:nvSpPr>
      <dsp:spPr>
        <a:xfrm>
          <a:off x="2285766" y="1106904"/>
          <a:ext cx="1630027" cy="25164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ru-RU" sz="1600" b="1" i="0" kern="1200" dirty="0">
              <a:solidFill>
                <a:srgbClr val="0070C0"/>
              </a:solidFill>
            </a:rPr>
            <a:t>Для кабинетов</a:t>
          </a:r>
        </a:p>
        <a:p>
          <a:pPr marL="0" lvl="0" indent="0" algn="ctr" defTabSz="711200">
            <a:lnSpc>
              <a:spcPct val="100000"/>
            </a:lnSpc>
            <a:spcBef>
              <a:spcPct val="0"/>
            </a:spcBef>
            <a:spcAft>
              <a:spcPts val="0"/>
            </a:spcAft>
            <a:buNone/>
          </a:pPr>
          <a:r>
            <a:rPr lang="ru-RU" sz="1600" b="1" i="0" kern="1200" dirty="0">
              <a:solidFill>
                <a:srgbClr val="0070C0"/>
              </a:solidFill>
            </a:rPr>
            <a:t>естественно-научного цикла ввели  оснащение комплектами специального лабораторного оборудования</a:t>
          </a:r>
        </a:p>
      </dsp:txBody>
      <dsp:txXfrm>
        <a:off x="2333508" y="1154646"/>
        <a:ext cx="1534543" cy="2420970"/>
      </dsp:txXfrm>
    </dsp:sp>
    <dsp:sp modelId="{26AFC288-6D03-4A2E-B7F8-3DA6F82E8747}">
      <dsp:nvSpPr>
        <dsp:cNvPr id="0" name=""/>
        <dsp:cNvSpPr/>
      </dsp:nvSpPr>
      <dsp:spPr>
        <a:xfrm>
          <a:off x="4078797" y="2163008"/>
          <a:ext cx="345565" cy="40424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a:off x="4078797" y="2243857"/>
        <a:ext cx="241896" cy="242548"/>
      </dsp:txXfrm>
    </dsp:sp>
    <dsp:sp modelId="{48E8ECB3-EC33-4F35-BC5A-C683D267CA1B}">
      <dsp:nvSpPr>
        <dsp:cNvPr id="0" name=""/>
        <dsp:cNvSpPr/>
      </dsp:nvSpPr>
      <dsp:spPr>
        <a:xfrm>
          <a:off x="4567805" y="1106904"/>
          <a:ext cx="1630027" cy="25164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solidFill>
                <a:srgbClr val="C00000"/>
              </a:solidFill>
            </a:rPr>
            <a:t>Оцените оснащение кабинетов по требованиям ФГОС в рамках ВСОКО.</a:t>
          </a:r>
          <a:br>
            <a:rPr lang="ru-RU" sz="1600" b="1" i="0" kern="1200" dirty="0">
              <a:solidFill>
                <a:srgbClr val="C00000"/>
              </a:solidFill>
            </a:rPr>
          </a:br>
          <a:endParaRPr lang="ru-RU" sz="1600" b="1" i="0" kern="1200" dirty="0">
            <a:solidFill>
              <a:srgbClr val="C00000"/>
            </a:solidFill>
          </a:endParaRPr>
        </a:p>
      </dsp:txBody>
      <dsp:txXfrm>
        <a:off x="4615547" y="1154646"/>
        <a:ext cx="1534543" cy="2420970"/>
      </dsp:txXfrm>
    </dsp:sp>
    <dsp:sp modelId="{00B566EF-31F2-46B5-ADE8-589587034AEA}">
      <dsp:nvSpPr>
        <dsp:cNvPr id="0" name=""/>
        <dsp:cNvSpPr/>
      </dsp:nvSpPr>
      <dsp:spPr>
        <a:xfrm>
          <a:off x="6360835" y="2163008"/>
          <a:ext cx="345565" cy="404246"/>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a:off x="6360835" y="2243857"/>
        <a:ext cx="241896" cy="242548"/>
      </dsp:txXfrm>
    </dsp:sp>
    <dsp:sp modelId="{48DEE193-91C1-42B9-ABB0-50EC5911CBAC}">
      <dsp:nvSpPr>
        <dsp:cNvPr id="0" name=""/>
        <dsp:cNvSpPr/>
      </dsp:nvSpPr>
      <dsp:spPr>
        <a:xfrm>
          <a:off x="6849844" y="1106904"/>
          <a:ext cx="1630027" cy="25164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i="0" kern="1200" dirty="0">
              <a:solidFill>
                <a:srgbClr val="C00000"/>
              </a:solidFill>
            </a:rPr>
            <a:t>Учтите требования к оснащению кабинетов при разработке новой ООП, плана ФХД и планирования закупок</a:t>
          </a:r>
        </a:p>
      </dsp:txBody>
      <dsp:txXfrm>
        <a:off x="6897586" y="1154646"/>
        <a:ext cx="1534543" cy="24209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5465B-7CA0-4B61-AD03-12C8F4E73704}" type="datetimeFigureOut">
              <a:rPr lang="ru-RU" smtClean="0"/>
              <a:t>пн 27.03.23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8B64B-6E2D-4E77-A67C-8BFA11C64A69}" type="slidenum">
              <a:rPr lang="ru-RU" smtClean="0"/>
              <a:t>‹#›</a:t>
            </a:fld>
            <a:endParaRPr lang="ru-RU"/>
          </a:p>
        </p:txBody>
      </p:sp>
    </p:spTree>
    <p:extLst>
      <p:ext uri="{BB962C8B-B14F-4D97-AF65-F5344CB8AC3E}">
        <p14:creationId xmlns:p14="http://schemas.microsoft.com/office/powerpoint/2010/main" val="3505654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948B64B-6E2D-4E77-A67C-8BFA11C64A69}" type="slidenum">
              <a:rPr lang="ru-RU" smtClean="0"/>
              <a:t>1</a:t>
            </a:fld>
            <a:endParaRPr lang="ru-RU"/>
          </a:p>
        </p:txBody>
      </p:sp>
    </p:spTree>
    <p:extLst>
      <p:ext uri="{BB962C8B-B14F-4D97-AF65-F5344CB8AC3E}">
        <p14:creationId xmlns:p14="http://schemas.microsoft.com/office/powerpoint/2010/main" val="521558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37.3. Организация должна предоставлять не менее одного учебника из федерального перечня учебников, допущенных к использованию при реализации имеющих государственную аккредитацию образовательных программ начального общего, основного общего, среднего общего образования, и (или) учебного пособия в печатной форме, выпущенных организациями, входящими в перечень организаций, осуществляющих выпуск учебных пособий, которые допускаются к использованию при реализации имеющих государственную аккредитацию образовательных программ начального общего, основного общего, среднего общего образования, необходимого для освоения программы основного общего образования, на каждого обучающегося по каждому учебному предмету, курсу, модулю, входящему как в обязательную часть указанной программы, так и в часть программы, формируемую участниками образовательных отношений.</a:t>
            </a:r>
          </a:p>
          <a:p>
            <a:r>
              <a:rPr lang="ru-RU" sz="1200" kern="1200" dirty="0">
                <a:solidFill>
                  <a:schemeClr val="tx1"/>
                </a:solidFill>
                <a:effectLst/>
                <a:latin typeface="+mn-lt"/>
                <a:ea typeface="+mn-ea"/>
                <a:cs typeface="+mn-cs"/>
              </a:rPr>
              <a:t>Дополнительно Организация может предоставить учебные пособия в электронной форме, выпущенные организациями, входящими в перечень организаций, осуществляющих выпуск учебных пособий, которые допускаются к использованию при реализации имеющих государственную аккредитацию образовательных программ начального общего, основного общего, среднего общего образования, необходимого для освоения программы основного общего образования на каждого обучающегося по каждому учебному предмету, учебному курсу (в том числе внеурочной деятельности), учебному модулю, входящему как в обязательную часть указанной программы, так и в часть программы, формируемую участниками образовательных отношений.</a:t>
            </a:r>
          </a:p>
          <a:p>
            <a:r>
              <a:rPr lang="ru-RU" sz="1200" kern="1200" dirty="0">
                <a:solidFill>
                  <a:schemeClr val="tx1"/>
                </a:solidFill>
                <a:effectLst/>
                <a:latin typeface="+mn-lt"/>
                <a:ea typeface="+mn-ea"/>
                <a:cs typeface="+mn-cs"/>
              </a:rPr>
              <a:t>Обучающимся должен быть обеспечен доступ к печатным и электронным образовательным ресурсам (далее - ЭОР), в том числе к ЭОР, размещенным в федеральных и региональных базах данных ЭОР.</a:t>
            </a:r>
          </a:p>
          <a:p>
            <a:endParaRPr lang="ru-RU" dirty="0"/>
          </a:p>
        </p:txBody>
      </p:sp>
      <p:sp>
        <p:nvSpPr>
          <p:cNvPr id="4" name="Номер слайда 3"/>
          <p:cNvSpPr>
            <a:spLocks noGrp="1"/>
          </p:cNvSpPr>
          <p:nvPr>
            <p:ph type="sldNum" sz="quarter" idx="10"/>
          </p:nvPr>
        </p:nvSpPr>
        <p:spPr/>
        <p:txBody>
          <a:bodyPr/>
          <a:lstStyle/>
          <a:p>
            <a:fld id="{4948B64B-6E2D-4E77-A67C-8BFA11C64A69}" type="slidenum">
              <a:rPr lang="ru-RU" smtClean="0"/>
              <a:t>36</a:t>
            </a:fld>
            <a:endParaRPr lang="ru-RU"/>
          </a:p>
        </p:txBody>
      </p:sp>
    </p:spTree>
    <p:extLst>
      <p:ext uri="{BB962C8B-B14F-4D97-AF65-F5344CB8AC3E}">
        <p14:creationId xmlns:p14="http://schemas.microsoft.com/office/powerpoint/2010/main" val="1617798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20. Организация образовательной деятельности по программе основного общего образования, в том числе адаптированной, может быть основана на делении обучающихся на группы и различное построение учебного процесса в выделенных группах с учетом их успеваемости, образовательных потребностей и интересов, психического и физического здоровья, пола, общественных и профессиональных целей, в том числе обеспечивающей углубленное изучение отдельных предметных областей, учебных предметов (профильное обучение) (далее - дифференциация обучения).</a:t>
            </a:r>
          </a:p>
          <a:p>
            <a:endParaRPr lang="ru-RU" dirty="0"/>
          </a:p>
        </p:txBody>
      </p:sp>
      <p:sp>
        <p:nvSpPr>
          <p:cNvPr id="4" name="Номер слайда 3"/>
          <p:cNvSpPr>
            <a:spLocks noGrp="1"/>
          </p:cNvSpPr>
          <p:nvPr>
            <p:ph type="sldNum" sz="quarter" idx="10"/>
          </p:nvPr>
        </p:nvSpPr>
        <p:spPr/>
        <p:txBody>
          <a:bodyPr/>
          <a:lstStyle/>
          <a:p>
            <a:fld id="{4948B64B-6E2D-4E77-A67C-8BFA11C64A69}" type="slidenum">
              <a:rPr lang="ru-RU" smtClean="0"/>
              <a:t>39</a:t>
            </a:fld>
            <a:endParaRPr lang="ru-RU"/>
          </a:p>
        </p:txBody>
      </p:sp>
    </p:spTree>
    <p:extLst>
      <p:ext uri="{BB962C8B-B14F-4D97-AF65-F5344CB8AC3E}">
        <p14:creationId xmlns:p14="http://schemas.microsoft.com/office/powerpoint/2010/main" val="429404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31d7fb14a9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31d7fb14a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6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948B64B-6E2D-4E77-A67C-8BFA11C64A69}" type="slidenum">
              <a:rPr lang="ru-RU" smtClean="0"/>
              <a:t>11</a:t>
            </a:fld>
            <a:endParaRPr lang="ru-RU"/>
          </a:p>
        </p:txBody>
      </p:sp>
    </p:spTree>
    <p:extLst>
      <p:ext uri="{BB962C8B-B14F-4D97-AF65-F5344CB8AC3E}">
        <p14:creationId xmlns:p14="http://schemas.microsoft.com/office/powerpoint/2010/main" val="42959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Структура программы основного общего образования, в том числе адаптированной, включает обязательную часть и часть, формируемую участниками образовательных отношений за счет включения в учебные планы учебных предметов, учебных курсов (в том числе внеурочной деятельности), учебных модулей по выбору обучающихся, родителей (законных представителей) несовершеннолетних обучающихся из перечня, предлагаемого Организацией.</a:t>
            </a:r>
          </a:p>
          <a:p>
            <a:endParaRPr lang="ru-RU" dirty="0"/>
          </a:p>
        </p:txBody>
      </p:sp>
      <p:sp>
        <p:nvSpPr>
          <p:cNvPr id="4" name="Номер слайда 3"/>
          <p:cNvSpPr>
            <a:spLocks noGrp="1"/>
          </p:cNvSpPr>
          <p:nvPr>
            <p:ph type="sldNum" sz="quarter" idx="10"/>
          </p:nvPr>
        </p:nvSpPr>
        <p:spPr/>
        <p:txBody>
          <a:bodyPr/>
          <a:lstStyle/>
          <a:p>
            <a:fld id="{4948B64B-6E2D-4E77-A67C-8BFA11C64A69}" type="slidenum">
              <a:rPr lang="ru-RU" smtClean="0"/>
              <a:t>26</a:t>
            </a:fld>
            <a:endParaRPr lang="ru-RU"/>
          </a:p>
        </p:txBody>
      </p:sp>
    </p:spTree>
    <p:extLst>
      <p:ext uri="{BB962C8B-B14F-4D97-AF65-F5344CB8AC3E}">
        <p14:creationId xmlns:p14="http://schemas.microsoft.com/office/powerpoint/2010/main" val="1819302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33.1. Для Организаций, в которых языком образования является русский язык, изучение родного языка и родной литературы из числа языков народов Российской Федерации, государственных языков республик Российской Федерации осуществляется при наличии возможностей Организации и по заявлению обучающихся, родителей (законных представителей) несовершеннолетних обучающихся.</a:t>
            </a:r>
          </a:p>
          <a:p>
            <a:r>
              <a:rPr lang="ru-RU" sz="1200" kern="1200" dirty="0">
                <a:solidFill>
                  <a:schemeClr val="tx1"/>
                </a:solidFill>
                <a:effectLst/>
                <a:latin typeface="+mn-lt"/>
                <a:ea typeface="+mn-ea"/>
                <a:cs typeface="+mn-cs"/>
              </a:rPr>
              <a:t>Изучение второго иностранного языка из перечня, предлагаемого Организацией, осуществляется по заявлению обучающихся, родителей (законных представителей) несовершеннолетних обучающихся и при наличии в Организации необходимых условий.</a:t>
            </a:r>
          </a:p>
          <a:p>
            <a:endParaRPr lang="ru-RU" dirty="0"/>
          </a:p>
        </p:txBody>
      </p:sp>
      <p:sp>
        <p:nvSpPr>
          <p:cNvPr id="4" name="Номер слайда 3"/>
          <p:cNvSpPr>
            <a:spLocks noGrp="1"/>
          </p:cNvSpPr>
          <p:nvPr>
            <p:ph type="sldNum" sz="quarter" idx="10"/>
          </p:nvPr>
        </p:nvSpPr>
        <p:spPr/>
        <p:txBody>
          <a:bodyPr/>
          <a:lstStyle/>
          <a:p>
            <a:fld id="{4948B64B-6E2D-4E77-A67C-8BFA11C64A69}" type="slidenum">
              <a:rPr lang="ru-RU" smtClean="0"/>
              <a:t>27</a:t>
            </a:fld>
            <a:endParaRPr lang="ru-RU"/>
          </a:p>
        </p:txBody>
      </p:sp>
    </p:spTree>
    <p:extLst>
      <p:ext uri="{BB962C8B-B14F-4D97-AF65-F5344CB8AC3E}">
        <p14:creationId xmlns:p14="http://schemas.microsoft.com/office/powerpoint/2010/main" val="194077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txBox="1">
            <a:spLocks noGrp="1"/>
          </p:cNvSpPr>
          <p:nvPr>
            <p:ph type="body" idx="1"/>
          </p:nvPr>
        </p:nvSpPr>
        <p:spPr>
          <a:xfrm>
            <a:off x="688817" y="4822269"/>
            <a:ext cx="5510530" cy="3945493"/>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3" name="Google Shape;173;p7: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3973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Рабочие программы учебных предметов, учебных курсов (в том числе внеурочной деятельности), учебных модулей формируются с учетом рабочей программы воспитания.</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Рабочие программы учебных курсов внеурочной деятельности также должны содержать указание на форму проведения занятий.</a:t>
            </a:r>
          </a:p>
          <a:p>
            <a:endParaRPr lang="ru-RU" dirty="0"/>
          </a:p>
        </p:txBody>
      </p:sp>
      <p:sp>
        <p:nvSpPr>
          <p:cNvPr id="4" name="Номер слайда 3"/>
          <p:cNvSpPr>
            <a:spLocks noGrp="1"/>
          </p:cNvSpPr>
          <p:nvPr>
            <p:ph type="sldNum" sz="quarter" idx="10"/>
          </p:nvPr>
        </p:nvSpPr>
        <p:spPr/>
        <p:txBody>
          <a:bodyPr/>
          <a:lstStyle/>
          <a:p>
            <a:fld id="{4948B64B-6E2D-4E77-A67C-8BFA11C64A69}" type="slidenum">
              <a:rPr lang="ru-RU" smtClean="0"/>
              <a:t>31</a:t>
            </a:fld>
            <a:endParaRPr lang="ru-RU"/>
          </a:p>
        </p:txBody>
      </p:sp>
    </p:spTree>
    <p:extLst>
      <p:ext uri="{BB962C8B-B14F-4D97-AF65-F5344CB8AC3E}">
        <p14:creationId xmlns:p14="http://schemas.microsoft.com/office/powerpoint/2010/main" val="123350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32.3. Рабочая программа воспитания может иметь модульную структуру и включать:</a:t>
            </a:r>
          </a:p>
          <a:p>
            <a:r>
              <a:rPr lang="ru-RU" sz="1200" kern="1200" dirty="0">
                <a:solidFill>
                  <a:schemeClr val="tx1"/>
                </a:solidFill>
                <a:effectLst/>
                <a:latin typeface="+mn-lt"/>
                <a:ea typeface="+mn-ea"/>
                <a:cs typeface="+mn-cs"/>
              </a:rPr>
              <a:t>анализ воспитательного процесса в Организации;</a:t>
            </a:r>
          </a:p>
          <a:p>
            <a:r>
              <a:rPr lang="ru-RU" sz="1200" kern="1200" dirty="0">
                <a:solidFill>
                  <a:schemeClr val="tx1"/>
                </a:solidFill>
                <a:effectLst/>
                <a:latin typeface="+mn-lt"/>
                <a:ea typeface="+mn-ea"/>
                <a:cs typeface="+mn-cs"/>
              </a:rPr>
              <a:t>цель и задачи воспитания обучающихся;</a:t>
            </a:r>
          </a:p>
          <a:p>
            <a:r>
              <a:rPr lang="ru-RU" sz="1200" kern="1200" dirty="0">
                <a:solidFill>
                  <a:schemeClr val="tx1"/>
                </a:solidFill>
                <a:effectLst/>
                <a:latin typeface="+mn-lt"/>
                <a:ea typeface="+mn-ea"/>
                <a:cs typeface="+mn-cs"/>
              </a:rPr>
              <a:t>виды, формы и содержание воспитательной деятельности с учетом специфики Организации, интересов субъектов воспитания, тематики модулей;</a:t>
            </a:r>
          </a:p>
          <a:p>
            <a:r>
              <a:rPr lang="ru-RU" sz="1200" kern="1200" dirty="0">
                <a:solidFill>
                  <a:schemeClr val="tx1"/>
                </a:solidFill>
                <a:effectLst/>
                <a:latin typeface="+mn-lt"/>
                <a:ea typeface="+mn-ea"/>
                <a:cs typeface="+mn-cs"/>
              </a:rPr>
              <a:t>систему поощрения социальной успешности и проявлений активной жизненной позиции обучающихся.</a:t>
            </a:r>
          </a:p>
          <a:p>
            <a:endParaRPr lang="ru-RU" dirty="0"/>
          </a:p>
        </p:txBody>
      </p:sp>
      <p:sp>
        <p:nvSpPr>
          <p:cNvPr id="4" name="Номер слайда 3"/>
          <p:cNvSpPr>
            <a:spLocks noGrp="1"/>
          </p:cNvSpPr>
          <p:nvPr>
            <p:ph type="sldNum" sz="quarter" idx="10"/>
          </p:nvPr>
        </p:nvSpPr>
        <p:spPr/>
        <p:txBody>
          <a:bodyPr/>
          <a:lstStyle/>
          <a:p>
            <a:fld id="{4948B64B-6E2D-4E77-A67C-8BFA11C64A69}" type="slidenum">
              <a:rPr lang="ru-RU" smtClean="0"/>
              <a:t>32</a:t>
            </a:fld>
            <a:endParaRPr lang="ru-RU"/>
          </a:p>
        </p:txBody>
      </p:sp>
    </p:spTree>
    <p:extLst>
      <p:ext uri="{BB962C8B-B14F-4D97-AF65-F5344CB8AC3E}">
        <p14:creationId xmlns:p14="http://schemas.microsoft.com/office/powerpoint/2010/main" val="160758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35.4. В случае реализации программы основного общего образования, в том числе адаптированной, с применением электронного обучения, дистанционных образовательных технологий каждый обучающийся в течение всего периода обучения должен быть обеспечен индивидуальным авторизированным доступом к совокупности информационных и электронных образовательных ресурсов, информационных технологий, соответствующих технологических средств, обеспечивающих освоение обучающимися образовательных программ основного общего образования в полном объеме независимо от их мест нахождения, в которой имеется доступ к сети Интернет как на территории Организации, так и за ее пределами (далее - электронная информационно-образовательная среда).</a:t>
            </a:r>
          </a:p>
          <a:p>
            <a:endParaRPr lang="ru-RU" dirty="0"/>
          </a:p>
        </p:txBody>
      </p:sp>
      <p:sp>
        <p:nvSpPr>
          <p:cNvPr id="4" name="Номер слайда 3"/>
          <p:cNvSpPr>
            <a:spLocks noGrp="1"/>
          </p:cNvSpPr>
          <p:nvPr>
            <p:ph type="sldNum" sz="quarter" idx="10"/>
          </p:nvPr>
        </p:nvSpPr>
        <p:spPr/>
        <p:txBody>
          <a:bodyPr/>
          <a:lstStyle/>
          <a:p>
            <a:fld id="{4948B64B-6E2D-4E77-A67C-8BFA11C64A69}" type="slidenum">
              <a:rPr lang="ru-RU" smtClean="0"/>
              <a:t>34</a:t>
            </a:fld>
            <a:endParaRPr lang="ru-RU"/>
          </a:p>
        </p:txBody>
      </p:sp>
    </p:spTree>
    <p:extLst>
      <p:ext uri="{BB962C8B-B14F-4D97-AF65-F5344CB8AC3E}">
        <p14:creationId xmlns:p14="http://schemas.microsoft.com/office/powerpoint/2010/main" val="226614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ФГОС ООО. 36.3. Кабинеты по предметным областям «Русский язык и литература», «Родной язык и родная литература», «Иностранные языки», «Общественно-научные предметы», «Искусство», «Технология», «Физическая культура и основы безопасности жизнедеятельности» должны быть оснащены комплектами наглядных пособий, карт, учебных макетов, специального оборудования, обеспечивающих развитие компетенций в соответствии с программой основного общего образования.</a:t>
            </a:r>
          </a:p>
          <a:p>
            <a:r>
              <a:rPr lang="ru-RU" sz="1200" kern="1200" dirty="0">
                <a:solidFill>
                  <a:schemeClr val="tx1"/>
                </a:solidFill>
                <a:effectLst/>
                <a:latin typeface="+mn-lt"/>
                <a:ea typeface="+mn-ea"/>
                <a:cs typeface="+mn-cs"/>
              </a:rPr>
              <a:t>Кабинеты естественнонаучного цикла, в том числе кабинеты физики, химии, биологии, должны быть оборудованы комплектами специального лабораторного оборудования, обеспечивающего проведение лабораторных работ и опытно-экспериментальной деятельности в соответствии с программой основного общего образования.</a:t>
            </a:r>
          </a:p>
          <a:p>
            <a:endParaRPr lang="ru-RU" dirty="0"/>
          </a:p>
        </p:txBody>
      </p:sp>
      <p:sp>
        <p:nvSpPr>
          <p:cNvPr id="4" name="Номер слайда 3"/>
          <p:cNvSpPr>
            <a:spLocks noGrp="1"/>
          </p:cNvSpPr>
          <p:nvPr>
            <p:ph type="sldNum" sz="quarter" idx="10"/>
          </p:nvPr>
        </p:nvSpPr>
        <p:spPr/>
        <p:txBody>
          <a:bodyPr/>
          <a:lstStyle/>
          <a:p>
            <a:fld id="{4948B64B-6E2D-4E77-A67C-8BFA11C64A69}" type="slidenum">
              <a:rPr lang="ru-RU" smtClean="0"/>
              <a:t>35</a:t>
            </a:fld>
            <a:endParaRPr lang="ru-RU"/>
          </a:p>
        </p:txBody>
      </p:sp>
    </p:spTree>
    <p:extLst>
      <p:ext uri="{BB962C8B-B14F-4D97-AF65-F5344CB8AC3E}">
        <p14:creationId xmlns:p14="http://schemas.microsoft.com/office/powerpoint/2010/main" val="2117456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1BD1DCF-335A-4C2B-9273-A0A96AF03DBB}" type="datetimeFigureOut">
              <a:rPr lang="ru-RU" smtClean="0"/>
              <a:t>пн 27.03.23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633CA8-90A0-420A-AAAC-27EC67F145D3}" type="slidenum">
              <a:rPr lang="ru-RU" smtClean="0"/>
              <a:t>‹#›</a:t>
            </a:fld>
            <a:endParaRPr lang="ru-RU"/>
          </a:p>
        </p:txBody>
      </p:sp>
    </p:spTree>
    <p:extLst>
      <p:ext uri="{BB962C8B-B14F-4D97-AF65-F5344CB8AC3E}">
        <p14:creationId xmlns:p14="http://schemas.microsoft.com/office/powerpoint/2010/main" val="2168157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1BD1DCF-335A-4C2B-9273-A0A96AF03DBB}" type="datetimeFigureOut">
              <a:rPr lang="ru-RU" smtClean="0"/>
              <a:t>пн 27.03.23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633CA8-90A0-420A-AAAC-27EC67F145D3}" type="slidenum">
              <a:rPr lang="ru-RU" smtClean="0"/>
              <a:t>‹#›</a:t>
            </a:fld>
            <a:endParaRPr lang="ru-RU"/>
          </a:p>
        </p:txBody>
      </p:sp>
    </p:spTree>
    <p:extLst>
      <p:ext uri="{BB962C8B-B14F-4D97-AF65-F5344CB8AC3E}">
        <p14:creationId xmlns:p14="http://schemas.microsoft.com/office/powerpoint/2010/main" val="3686427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1BD1DCF-335A-4C2B-9273-A0A96AF03DBB}" type="datetimeFigureOut">
              <a:rPr lang="ru-RU" smtClean="0"/>
              <a:t>пн 27.03.23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633CA8-90A0-420A-AAAC-27EC67F145D3}" type="slidenum">
              <a:rPr lang="ru-RU" smtClean="0"/>
              <a:t>‹#›</a:t>
            </a:fld>
            <a:endParaRPr lang="ru-RU"/>
          </a:p>
        </p:txBody>
      </p:sp>
    </p:spTree>
    <p:extLst>
      <p:ext uri="{BB962C8B-B14F-4D97-AF65-F5344CB8AC3E}">
        <p14:creationId xmlns:p14="http://schemas.microsoft.com/office/powerpoint/2010/main" val="2568832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pic>
        <p:nvPicPr>
          <p:cNvPr id="10" name="Рисунок 9" descr="Изображение выглядит как текст&#10;&#10;Автоматически созданное описание">
            <a:extLst>
              <a:ext uri="{FF2B5EF4-FFF2-40B4-BE49-F238E27FC236}">
                <a16:creationId xmlns:a16="http://schemas.microsoft.com/office/drawing/2014/main" id="{33C7E2CC-65E1-4566-85CF-1CC8A9E9F2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16540" y="128091"/>
            <a:ext cx="746986" cy="867972"/>
          </a:xfrm>
          <a:prstGeom prst="rect">
            <a:avLst/>
          </a:prstGeom>
        </p:spPr>
      </p:pic>
      <p:sp>
        <p:nvSpPr>
          <p:cNvPr id="8" name="Номер слайда 1">
            <a:extLst>
              <a:ext uri="{FF2B5EF4-FFF2-40B4-BE49-F238E27FC236}">
                <a16:creationId xmlns:a16="http://schemas.microsoft.com/office/drawing/2014/main" id="{44E4AA84-4D85-4FAD-BEF9-1BFB674B7C77}"/>
              </a:ext>
            </a:extLst>
          </p:cNvPr>
          <p:cNvSpPr txBox="1">
            <a:spLocks/>
          </p:cNvSpPr>
          <p:nvPr userDrawn="1"/>
        </p:nvSpPr>
        <p:spPr>
          <a:xfrm>
            <a:off x="11358290" y="6420656"/>
            <a:ext cx="735805" cy="376385"/>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600" b="0" i="0" u="none" strike="noStrike" kern="1200" cap="none" spc="0" normalizeH="0" baseline="0" noProof="0" smtClean="0">
                <a:ln>
                  <a:noFill/>
                </a:ln>
                <a:solidFill>
                  <a:srgbClr val="0072BC"/>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ru-RU" sz="1600" b="0" i="0" u="none" strike="noStrike" kern="1200" cap="none" spc="0" normalizeH="0" baseline="0" noProof="0" dirty="0">
              <a:ln>
                <a:noFill/>
              </a:ln>
              <a:solidFill>
                <a:srgbClr val="0072BC"/>
              </a:solidFill>
              <a:effectLst/>
              <a:uLnTx/>
              <a:uFillTx/>
              <a:latin typeface="Arial" panose="020B0604020202020204" pitchFamily="34" charset="0"/>
              <a:ea typeface="+mn-ea"/>
              <a:cs typeface="Arial" panose="020B0604020202020204" pitchFamily="34" charset="0"/>
            </a:endParaRPr>
          </a:p>
        </p:txBody>
      </p:sp>
      <p:cxnSp>
        <p:nvCxnSpPr>
          <p:cNvPr id="9" name="Прямая соединительная линия 8">
            <a:extLst>
              <a:ext uri="{FF2B5EF4-FFF2-40B4-BE49-F238E27FC236}">
                <a16:creationId xmlns:a16="http://schemas.microsoft.com/office/drawing/2014/main" id="{DFCBAD97-65E4-43C9-84A2-90326F2BBDA2}"/>
              </a:ext>
            </a:extLst>
          </p:cNvPr>
          <p:cNvCxnSpPr/>
          <p:nvPr userDrawn="1"/>
        </p:nvCxnSpPr>
        <p:spPr>
          <a:xfrm>
            <a:off x="0" y="1117600"/>
            <a:ext cx="1857829" cy="0"/>
          </a:xfrm>
          <a:prstGeom prst="line">
            <a:avLst/>
          </a:prstGeom>
          <a:ln w="76200">
            <a:solidFill>
              <a:srgbClr val="00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89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Только заголовок">
    <p:spTree>
      <p:nvGrpSpPr>
        <p:cNvPr id="1" name=""/>
        <p:cNvGrpSpPr/>
        <p:nvPr/>
      </p:nvGrpSpPr>
      <p:grpSpPr>
        <a:xfrm>
          <a:off x="0" y="0"/>
          <a:ext cx="0" cy="0"/>
          <a:chOff x="0" y="0"/>
          <a:chExt cx="0" cy="0"/>
        </a:xfrm>
      </p:grpSpPr>
      <p:pic>
        <p:nvPicPr>
          <p:cNvPr id="4" name="Рисунок 3" descr="Изображение выглядит как карта&#10;&#10;Автоматически созданное описание">
            <a:extLst>
              <a:ext uri="{FF2B5EF4-FFF2-40B4-BE49-F238E27FC236}">
                <a16:creationId xmlns:a16="http://schemas.microsoft.com/office/drawing/2014/main" id="{9F04A334-564B-43B9-A1C2-D3108356F3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333"/>
          <a:stretch/>
        </p:blipFill>
        <p:spPr>
          <a:xfrm>
            <a:off x="8331200" y="0"/>
            <a:ext cx="3860800" cy="6858000"/>
          </a:xfrm>
          <a:prstGeom prst="rect">
            <a:avLst/>
          </a:prstGeom>
        </p:spPr>
      </p:pic>
      <p:pic>
        <p:nvPicPr>
          <p:cNvPr id="5" name="Рисунок 4" descr="Изображение выглядит как книга, текст&#10;&#10;Автоматически созданное описание">
            <a:extLst>
              <a:ext uri="{FF2B5EF4-FFF2-40B4-BE49-F238E27FC236}">
                <a16:creationId xmlns:a16="http://schemas.microsoft.com/office/drawing/2014/main" id="{0CC14C7F-016E-49D4-B8B0-C7ECA8A62C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7740" y="1654032"/>
            <a:ext cx="1854592" cy="2150888"/>
          </a:xfrm>
          <a:prstGeom prst="rect">
            <a:avLst/>
          </a:prstGeom>
        </p:spPr>
      </p:pic>
    </p:spTree>
    <p:extLst>
      <p:ext uri="{BB962C8B-B14F-4D97-AF65-F5344CB8AC3E}">
        <p14:creationId xmlns:p14="http://schemas.microsoft.com/office/powerpoint/2010/main" val="570141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4C0D0694-D12B-4775-B1F1-AC3116FA112D}"/>
              </a:ext>
            </a:extLst>
          </p:cNvPr>
          <p:cNvSpPr/>
          <p:nvPr userDrawn="1"/>
        </p:nvSpPr>
        <p:spPr>
          <a:xfrm rot="10800000" flipH="1">
            <a:off x="11231808" y="0"/>
            <a:ext cx="956950" cy="6858000"/>
          </a:xfrm>
          <a:prstGeom prst="rect">
            <a:avLst/>
          </a:prstGeom>
          <a:gradFill>
            <a:gsLst>
              <a:gs pos="82000">
                <a:srgbClr val="1B3281"/>
              </a:gs>
              <a:gs pos="6000">
                <a:srgbClr val="0072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Рисунок 6" descr="Изображение выглядит как книга, текст&#10;&#10;Автоматически созданное описание">
            <a:extLst>
              <a:ext uri="{FF2B5EF4-FFF2-40B4-BE49-F238E27FC236}">
                <a16:creationId xmlns:a16="http://schemas.microsoft.com/office/drawing/2014/main" id="{4D42D58B-1A3F-4F9E-AC76-17F6671CB1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7040" y="152399"/>
            <a:ext cx="706486" cy="819357"/>
          </a:xfrm>
          <a:prstGeom prst="rect">
            <a:avLst/>
          </a:prstGeom>
        </p:spPr>
      </p:pic>
      <p:sp>
        <p:nvSpPr>
          <p:cNvPr id="8" name="Номер слайда 1">
            <a:extLst>
              <a:ext uri="{FF2B5EF4-FFF2-40B4-BE49-F238E27FC236}">
                <a16:creationId xmlns:a16="http://schemas.microsoft.com/office/drawing/2014/main" id="{44E4AA84-4D85-4FAD-BEF9-1BFB674B7C77}"/>
              </a:ext>
            </a:extLst>
          </p:cNvPr>
          <p:cNvSpPr txBox="1">
            <a:spLocks/>
          </p:cNvSpPr>
          <p:nvPr userDrawn="1"/>
        </p:nvSpPr>
        <p:spPr>
          <a:xfrm>
            <a:off x="11358290" y="6420656"/>
            <a:ext cx="735805" cy="376385"/>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ru-RU"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9" name="Прямая соединительная линия 8">
            <a:extLst>
              <a:ext uri="{FF2B5EF4-FFF2-40B4-BE49-F238E27FC236}">
                <a16:creationId xmlns:a16="http://schemas.microsoft.com/office/drawing/2014/main" id="{DFCBAD97-65E4-43C9-84A2-90326F2BBDA2}"/>
              </a:ext>
            </a:extLst>
          </p:cNvPr>
          <p:cNvCxnSpPr/>
          <p:nvPr userDrawn="1"/>
        </p:nvCxnSpPr>
        <p:spPr>
          <a:xfrm>
            <a:off x="0" y="1117600"/>
            <a:ext cx="1857829" cy="0"/>
          </a:xfrm>
          <a:prstGeom prst="line">
            <a:avLst/>
          </a:prstGeom>
          <a:ln w="76200">
            <a:solidFill>
              <a:srgbClr val="00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090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4C0D0694-D12B-4775-B1F1-AC3116FA112D}"/>
              </a:ext>
            </a:extLst>
          </p:cNvPr>
          <p:cNvSpPr/>
          <p:nvPr userDrawn="1"/>
        </p:nvSpPr>
        <p:spPr>
          <a:xfrm rot="10800000" flipH="1">
            <a:off x="11231808" y="0"/>
            <a:ext cx="956950" cy="6858000"/>
          </a:xfrm>
          <a:prstGeom prst="rect">
            <a:avLst/>
          </a:prstGeom>
          <a:gradFill>
            <a:gsLst>
              <a:gs pos="82000">
                <a:srgbClr val="1B3281"/>
              </a:gs>
              <a:gs pos="6000">
                <a:srgbClr val="0072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Рисунок 6" descr="Изображение выглядит как книга, текст&#10;&#10;Автоматически созданное описание">
            <a:extLst>
              <a:ext uri="{FF2B5EF4-FFF2-40B4-BE49-F238E27FC236}">
                <a16:creationId xmlns:a16="http://schemas.microsoft.com/office/drawing/2014/main" id="{4D42D58B-1A3F-4F9E-AC76-17F6671CB1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7040" y="152399"/>
            <a:ext cx="706486" cy="819357"/>
          </a:xfrm>
          <a:prstGeom prst="rect">
            <a:avLst/>
          </a:prstGeom>
        </p:spPr>
      </p:pic>
      <p:sp>
        <p:nvSpPr>
          <p:cNvPr id="8" name="Номер слайда 1">
            <a:extLst>
              <a:ext uri="{FF2B5EF4-FFF2-40B4-BE49-F238E27FC236}">
                <a16:creationId xmlns:a16="http://schemas.microsoft.com/office/drawing/2014/main" id="{44E4AA84-4D85-4FAD-BEF9-1BFB674B7C77}"/>
              </a:ext>
            </a:extLst>
          </p:cNvPr>
          <p:cNvSpPr txBox="1">
            <a:spLocks/>
          </p:cNvSpPr>
          <p:nvPr userDrawn="1"/>
        </p:nvSpPr>
        <p:spPr>
          <a:xfrm>
            <a:off x="11358290" y="6420656"/>
            <a:ext cx="735805" cy="376385"/>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ru-RU"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9" name="Прямая соединительная линия 8">
            <a:extLst>
              <a:ext uri="{FF2B5EF4-FFF2-40B4-BE49-F238E27FC236}">
                <a16:creationId xmlns:a16="http://schemas.microsoft.com/office/drawing/2014/main" id="{DFCBAD97-65E4-43C9-84A2-90326F2BBDA2}"/>
              </a:ext>
            </a:extLst>
          </p:cNvPr>
          <p:cNvCxnSpPr/>
          <p:nvPr userDrawn="1"/>
        </p:nvCxnSpPr>
        <p:spPr>
          <a:xfrm>
            <a:off x="0" y="1117600"/>
            <a:ext cx="1857829" cy="0"/>
          </a:xfrm>
          <a:prstGeom prst="line">
            <a:avLst/>
          </a:prstGeom>
          <a:ln w="76200">
            <a:solidFill>
              <a:srgbClr val="00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209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Заголовок и объек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4C0D0694-D12B-4775-B1F1-AC3116FA112D}"/>
              </a:ext>
            </a:extLst>
          </p:cNvPr>
          <p:cNvSpPr/>
          <p:nvPr userDrawn="1"/>
        </p:nvSpPr>
        <p:spPr>
          <a:xfrm rot="10800000" flipH="1">
            <a:off x="11231808" y="0"/>
            <a:ext cx="956950" cy="6858000"/>
          </a:xfrm>
          <a:prstGeom prst="rect">
            <a:avLst/>
          </a:prstGeom>
          <a:gradFill>
            <a:gsLst>
              <a:gs pos="82000">
                <a:srgbClr val="1B3281"/>
              </a:gs>
              <a:gs pos="6000">
                <a:srgbClr val="0072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Рисунок 6" descr="Изображение выглядит как книга, текст&#10;&#10;Автоматически созданное описание">
            <a:extLst>
              <a:ext uri="{FF2B5EF4-FFF2-40B4-BE49-F238E27FC236}">
                <a16:creationId xmlns:a16="http://schemas.microsoft.com/office/drawing/2014/main" id="{4D42D58B-1A3F-4F9E-AC76-17F6671CB1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7040" y="152399"/>
            <a:ext cx="706486" cy="819357"/>
          </a:xfrm>
          <a:prstGeom prst="rect">
            <a:avLst/>
          </a:prstGeom>
        </p:spPr>
      </p:pic>
      <p:sp>
        <p:nvSpPr>
          <p:cNvPr id="8" name="Номер слайда 1">
            <a:extLst>
              <a:ext uri="{FF2B5EF4-FFF2-40B4-BE49-F238E27FC236}">
                <a16:creationId xmlns:a16="http://schemas.microsoft.com/office/drawing/2014/main" id="{44E4AA84-4D85-4FAD-BEF9-1BFB674B7C77}"/>
              </a:ext>
            </a:extLst>
          </p:cNvPr>
          <p:cNvSpPr txBox="1">
            <a:spLocks/>
          </p:cNvSpPr>
          <p:nvPr userDrawn="1"/>
        </p:nvSpPr>
        <p:spPr>
          <a:xfrm>
            <a:off x="11358290" y="6420656"/>
            <a:ext cx="735805" cy="376385"/>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ru-RU"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9" name="Прямая соединительная линия 8">
            <a:extLst>
              <a:ext uri="{FF2B5EF4-FFF2-40B4-BE49-F238E27FC236}">
                <a16:creationId xmlns:a16="http://schemas.microsoft.com/office/drawing/2014/main" id="{DFCBAD97-65E4-43C9-84A2-90326F2BBDA2}"/>
              </a:ext>
            </a:extLst>
          </p:cNvPr>
          <p:cNvCxnSpPr/>
          <p:nvPr userDrawn="1"/>
        </p:nvCxnSpPr>
        <p:spPr>
          <a:xfrm>
            <a:off x="0" y="1117600"/>
            <a:ext cx="1857829" cy="0"/>
          </a:xfrm>
          <a:prstGeom prst="line">
            <a:avLst/>
          </a:prstGeom>
          <a:ln w="76200">
            <a:solidFill>
              <a:srgbClr val="00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598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Заголовок и объек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4C0D0694-D12B-4775-B1F1-AC3116FA112D}"/>
              </a:ext>
            </a:extLst>
          </p:cNvPr>
          <p:cNvSpPr/>
          <p:nvPr userDrawn="1"/>
        </p:nvSpPr>
        <p:spPr>
          <a:xfrm rot="10800000" flipH="1">
            <a:off x="11231808" y="0"/>
            <a:ext cx="956950" cy="6858000"/>
          </a:xfrm>
          <a:prstGeom prst="rect">
            <a:avLst/>
          </a:prstGeom>
          <a:gradFill>
            <a:gsLst>
              <a:gs pos="82000">
                <a:srgbClr val="1B3281"/>
              </a:gs>
              <a:gs pos="6000">
                <a:srgbClr val="0072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Рисунок 6" descr="Изображение выглядит как книга, текст&#10;&#10;Автоматически созданное описание">
            <a:extLst>
              <a:ext uri="{FF2B5EF4-FFF2-40B4-BE49-F238E27FC236}">
                <a16:creationId xmlns:a16="http://schemas.microsoft.com/office/drawing/2014/main" id="{4D42D58B-1A3F-4F9E-AC76-17F6671CB1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7040" y="152399"/>
            <a:ext cx="706486" cy="819357"/>
          </a:xfrm>
          <a:prstGeom prst="rect">
            <a:avLst/>
          </a:prstGeom>
        </p:spPr>
      </p:pic>
      <p:sp>
        <p:nvSpPr>
          <p:cNvPr id="8" name="Номер слайда 1">
            <a:extLst>
              <a:ext uri="{FF2B5EF4-FFF2-40B4-BE49-F238E27FC236}">
                <a16:creationId xmlns:a16="http://schemas.microsoft.com/office/drawing/2014/main" id="{44E4AA84-4D85-4FAD-BEF9-1BFB674B7C77}"/>
              </a:ext>
            </a:extLst>
          </p:cNvPr>
          <p:cNvSpPr txBox="1">
            <a:spLocks/>
          </p:cNvSpPr>
          <p:nvPr userDrawn="1"/>
        </p:nvSpPr>
        <p:spPr>
          <a:xfrm>
            <a:off x="11358290" y="6420656"/>
            <a:ext cx="735805" cy="376385"/>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ru-RU"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9" name="Прямая соединительная линия 8">
            <a:extLst>
              <a:ext uri="{FF2B5EF4-FFF2-40B4-BE49-F238E27FC236}">
                <a16:creationId xmlns:a16="http://schemas.microsoft.com/office/drawing/2014/main" id="{DFCBAD97-65E4-43C9-84A2-90326F2BBDA2}"/>
              </a:ext>
            </a:extLst>
          </p:cNvPr>
          <p:cNvCxnSpPr/>
          <p:nvPr userDrawn="1"/>
        </p:nvCxnSpPr>
        <p:spPr>
          <a:xfrm>
            <a:off x="0" y="1117600"/>
            <a:ext cx="1857829" cy="0"/>
          </a:xfrm>
          <a:prstGeom prst="line">
            <a:avLst/>
          </a:prstGeom>
          <a:ln w="76200">
            <a:solidFill>
              <a:srgbClr val="00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227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Заголовок и объек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4C0D0694-D12B-4775-B1F1-AC3116FA112D}"/>
              </a:ext>
            </a:extLst>
          </p:cNvPr>
          <p:cNvSpPr/>
          <p:nvPr userDrawn="1"/>
        </p:nvSpPr>
        <p:spPr>
          <a:xfrm rot="10800000" flipH="1">
            <a:off x="11231808" y="0"/>
            <a:ext cx="956950" cy="6858000"/>
          </a:xfrm>
          <a:prstGeom prst="rect">
            <a:avLst/>
          </a:prstGeom>
          <a:gradFill>
            <a:gsLst>
              <a:gs pos="82000">
                <a:srgbClr val="1B3281"/>
              </a:gs>
              <a:gs pos="6000">
                <a:srgbClr val="0072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Рисунок 6" descr="Изображение выглядит как книга, текст&#10;&#10;Автоматически созданное описание">
            <a:extLst>
              <a:ext uri="{FF2B5EF4-FFF2-40B4-BE49-F238E27FC236}">
                <a16:creationId xmlns:a16="http://schemas.microsoft.com/office/drawing/2014/main" id="{4D42D58B-1A3F-4F9E-AC76-17F6671CB1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7040" y="152399"/>
            <a:ext cx="706486" cy="819357"/>
          </a:xfrm>
          <a:prstGeom prst="rect">
            <a:avLst/>
          </a:prstGeom>
        </p:spPr>
      </p:pic>
      <p:sp>
        <p:nvSpPr>
          <p:cNvPr id="8" name="Номер слайда 1">
            <a:extLst>
              <a:ext uri="{FF2B5EF4-FFF2-40B4-BE49-F238E27FC236}">
                <a16:creationId xmlns:a16="http://schemas.microsoft.com/office/drawing/2014/main" id="{44E4AA84-4D85-4FAD-BEF9-1BFB674B7C77}"/>
              </a:ext>
            </a:extLst>
          </p:cNvPr>
          <p:cNvSpPr txBox="1">
            <a:spLocks/>
          </p:cNvSpPr>
          <p:nvPr userDrawn="1"/>
        </p:nvSpPr>
        <p:spPr>
          <a:xfrm>
            <a:off x="11358290" y="6420656"/>
            <a:ext cx="735805" cy="376385"/>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ru-RU"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9" name="Прямая соединительная линия 8">
            <a:extLst>
              <a:ext uri="{FF2B5EF4-FFF2-40B4-BE49-F238E27FC236}">
                <a16:creationId xmlns:a16="http://schemas.microsoft.com/office/drawing/2014/main" id="{DFCBAD97-65E4-43C9-84A2-90326F2BBDA2}"/>
              </a:ext>
            </a:extLst>
          </p:cNvPr>
          <p:cNvCxnSpPr/>
          <p:nvPr userDrawn="1"/>
        </p:nvCxnSpPr>
        <p:spPr>
          <a:xfrm>
            <a:off x="0" y="1117600"/>
            <a:ext cx="1857829" cy="0"/>
          </a:xfrm>
          <a:prstGeom prst="line">
            <a:avLst/>
          </a:prstGeom>
          <a:ln w="76200">
            <a:solidFill>
              <a:srgbClr val="00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756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Заголовок и объек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4C0D0694-D12B-4775-B1F1-AC3116FA112D}"/>
              </a:ext>
            </a:extLst>
          </p:cNvPr>
          <p:cNvSpPr/>
          <p:nvPr userDrawn="1"/>
        </p:nvSpPr>
        <p:spPr>
          <a:xfrm rot="10800000" flipH="1">
            <a:off x="11231808" y="0"/>
            <a:ext cx="956950" cy="6858000"/>
          </a:xfrm>
          <a:prstGeom prst="rect">
            <a:avLst/>
          </a:prstGeom>
          <a:gradFill>
            <a:gsLst>
              <a:gs pos="82000">
                <a:srgbClr val="1B3281"/>
              </a:gs>
              <a:gs pos="6000">
                <a:srgbClr val="0072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Рисунок 6" descr="Изображение выглядит как книга, текст&#10;&#10;Автоматически созданное описание">
            <a:extLst>
              <a:ext uri="{FF2B5EF4-FFF2-40B4-BE49-F238E27FC236}">
                <a16:creationId xmlns:a16="http://schemas.microsoft.com/office/drawing/2014/main" id="{4D42D58B-1A3F-4F9E-AC76-17F6671CB1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7040" y="152399"/>
            <a:ext cx="706486" cy="819357"/>
          </a:xfrm>
          <a:prstGeom prst="rect">
            <a:avLst/>
          </a:prstGeom>
        </p:spPr>
      </p:pic>
      <p:sp>
        <p:nvSpPr>
          <p:cNvPr id="8" name="Номер слайда 1">
            <a:extLst>
              <a:ext uri="{FF2B5EF4-FFF2-40B4-BE49-F238E27FC236}">
                <a16:creationId xmlns:a16="http://schemas.microsoft.com/office/drawing/2014/main" id="{44E4AA84-4D85-4FAD-BEF9-1BFB674B7C77}"/>
              </a:ext>
            </a:extLst>
          </p:cNvPr>
          <p:cNvSpPr txBox="1">
            <a:spLocks/>
          </p:cNvSpPr>
          <p:nvPr userDrawn="1"/>
        </p:nvSpPr>
        <p:spPr>
          <a:xfrm>
            <a:off x="11358290" y="6420656"/>
            <a:ext cx="735805" cy="376385"/>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ru-RU"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9" name="Прямая соединительная линия 8">
            <a:extLst>
              <a:ext uri="{FF2B5EF4-FFF2-40B4-BE49-F238E27FC236}">
                <a16:creationId xmlns:a16="http://schemas.microsoft.com/office/drawing/2014/main" id="{DFCBAD97-65E4-43C9-84A2-90326F2BBDA2}"/>
              </a:ext>
            </a:extLst>
          </p:cNvPr>
          <p:cNvCxnSpPr/>
          <p:nvPr userDrawn="1"/>
        </p:nvCxnSpPr>
        <p:spPr>
          <a:xfrm>
            <a:off x="0" y="1117600"/>
            <a:ext cx="1857829" cy="0"/>
          </a:xfrm>
          <a:prstGeom prst="line">
            <a:avLst/>
          </a:prstGeom>
          <a:ln w="76200">
            <a:solidFill>
              <a:srgbClr val="00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73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1BD1DCF-335A-4C2B-9273-A0A96AF03DBB}" type="datetimeFigureOut">
              <a:rPr lang="ru-RU" smtClean="0"/>
              <a:t>пн 27.03.23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633CA8-90A0-420A-AAAC-27EC67F145D3}" type="slidenum">
              <a:rPr lang="ru-RU" smtClean="0"/>
              <a:t>‹#›</a:t>
            </a:fld>
            <a:endParaRPr lang="ru-RU"/>
          </a:p>
        </p:txBody>
      </p:sp>
    </p:spTree>
    <p:extLst>
      <p:ext uri="{BB962C8B-B14F-4D97-AF65-F5344CB8AC3E}">
        <p14:creationId xmlns:p14="http://schemas.microsoft.com/office/powerpoint/2010/main" val="878120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Заголовок и объек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4C0D0694-D12B-4775-B1F1-AC3116FA112D}"/>
              </a:ext>
            </a:extLst>
          </p:cNvPr>
          <p:cNvSpPr/>
          <p:nvPr userDrawn="1"/>
        </p:nvSpPr>
        <p:spPr>
          <a:xfrm rot="10800000" flipH="1">
            <a:off x="11231808" y="0"/>
            <a:ext cx="956950" cy="6858000"/>
          </a:xfrm>
          <a:prstGeom prst="rect">
            <a:avLst/>
          </a:prstGeom>
          <a:gradFill>
            <a:gsLst>
              <a:gs pos="82000">
                <a:srgbClr val="1B3281"/>
              </a:gs>
              <a:gs pos="6000">
                <a:srgbClr val="0072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Рисунок 6" descr="Изображение выглядит как книга, текст&#10;&#10;Автоматически созданное описание">
            <a:extLst>
              <a:ext uri="{FF2B5EF4-FFF2-40B4-BE49-F238E27FC236}">
                <a16:creationId xmlns:a16="http://schemas.microsoft.com/office/drawing/2014/main" id="{4D42D58B-1A3F-4F9E-AC76-17F6671CB1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7040" y="152399"/>
            <a:ext cx="706486" cy="819357"/>
          </a:xfrm>
          <a:prstGeom prst="rect">
            <a:avLst/>
          </a:prstGeom>
        </p:spPr>
      </p:pic>
      <p:sp>
        <p:nvSpPr>
          <p:cNvPr id="8" name="Номер слайда 1">
            <a:extLst>
              <a:ext uri="{FF2B5EF4-FFF2-40B4-BE49-F238E27FC236}">
                <a16:creationId xmlns:a16="http://schemas.microsoft.com/office/drawing/2014/main" id="{44E4AA84-4D85-4FAD-BEF9-1BFB674B7C77}"/>
              </a:ext>
            </a:extLst>
          </p:cNvPr>
          <p:cNvSpPr txBox="1">
            <a:spLocks/>
          </p:cNvSpPr>
          <p:nvPr userDrawn="1"/>
        </p:nvSpPr>
        <p:spPr>
          <a:xfrm>
            <a:off x="11358290" y="6420656"/>
            <a:ext cx="735805" cy="376385"/>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ru-RU"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9" name="Прямая соединительная линия 8">
            <a:extLst>
              <a:ext uri="{FF2B5EF4-FFF2-40B4-BE49-F238E27FC236}">
                <a16:creationId xmlns:a16="http://schemas.microsoft.com/office/drawing/2014/main" id="{DFCBAD97-65E4-43C9-84A2-90326F2BBDA2}"/>
              </a:ext>
            </a:extLst>
          </p:cNvPr>
          <p:cNvCxnSpPr/>
          <p:nvPr userDrawn="1"/>
        </p:nvCxnSpPr>
        <p:spPr>
          <a:xfrm>
            <a:off x="0" y="1117600"/>
            <a:ext cx="1857829" cy="0"/>
          </a:xfrm>
          <a:prstGeom prst="line">
            <a:avLst/>
          </a:prstGeom>
          <a:ln w="76200">
            <a:solidFill>
              <a:srgbClr val="00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091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Только заголовок">
    <p:spTree>
      <p:nvGrpSpPr>
        <p:cNvPr id="1" name=""/>
        <p:cNvGrpSpPr/>
        <p:nvPr/>
      </p:nvGrpSpPr>
      <p:grpSpPr>
        <a:xfrm>
          <a:off x="0" y="0"/>
          <a:ext cx="0" cy="0"/>
          <a:chOff x="0" y="0"/>
          <a:chExt cx="0" cy="0"/>
        </a:xfrm>
      </p:grpSpPr>
      <p:pic>
        <p:nvPicPr>
          <p:cNvPr id="4" name="Рисунок 3" descr="Изображение выглядит как карта&#10;&#10;Автоматически созданное описание">
            <a:extLst>
              <a:ext uri="{FF2B5EF4-FFF2-40B4-BE49-F238E27FC236}">
                <a16:creationId xmlns:a16="http://schemas.microsoft.com/office/drawing/2014/main" id="{9F04A334-564B-43B9-A1C2-D3108356F3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333"/>
          <a:stretch/>
        </p:blipFill>
        <p:spPr>
          <a:xfrm>
            <a:off x="8331200" y="0"/>
            <a:ext cx="3860800" cy="6858000"/>
          </a:xfrm>
          <a:prstGeom prst="rect">
            <a:avLst/>
          </a:prstGeom>
        </p:spPr>
      </p:pic>
      <p:pic>
        <p:nvPicPr>
          <p:cNvPr id="5" name="Рисунок 4" descr="Изображение выглядит как книга, текст&#10;&#10;Автоматически созданное описание">
            <a:extLst>
              <a:ext uri="{FF2B5EF4-FFF2-40B4-BE49-F238E27FC236}">
                <a16:creationId xmlns:a16="http://schemas.microsoft.com/office/drawing/2014/main" id="{0CC14C7F-016E-49D4-B8B0-C7ECA8A62C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7740" y="1654032"/>
            <a:ext cx="1854592" cy="2150888"/>
          </a:xfrm>
          <a:prstGeom prst="rect">
            <a:avLst/>
          </a:prstGeom>
        </p:spPr>
      </p:pic>
    </p:spTree>
    <p:extLst>
      <p:ext uri="{BB962C8B-B14F-4D97-AF65-F5344CB8AC3E}">
        <p14:creationId xmlns:p14="http://schemas.microsoft.com/office/powerpoint/2010/main" val="2950408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Заголовок и объек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4C0D0694-D12B-4775-B1F1-AC3116FA112D}"/>
              </a:ext>
            </a:extLst>
          </p:cNvPr>
          <p:cNvSpPr/>
          <p:nvPr userDrawn="1"/>
        </p:nvSpPr>
        <p:spPr>
          <a:xfrm rot="10800000" flipH="1">
            <a:off x="11231808" y="0"/>
            <a:ext cx="956950" cy="6858000"/>
          </a:xfrm>
          <a:prstGeom prst="rect">
            <a:avLst/>
          </a:prstGeom>
          <a:gradFill>
            <a:gsLst>
              <a:gs pos="82000">
                <a:srgbClr val="1B3281"/>
              </a:gs>
              <a:gs pos="6000">
                <a:srgbClr val="0072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Рисунок 6" descr="Изображение выглядит как книга, текст&#10;&#10;Автоматически созданное описание">
            <a:extLst>
              <a:ext uri="{FF2B5EF4-FFF2-40B4-BE49-F238E27FC236}">
                <a16:creationId xmlns:a16="http://schemas.microsoft.com/office/drawing/2014/main" id="{4D42D58B-1A3F-4F9E-AC76-17F6671CB1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7040" y="152399"/>
            <a:ext cx="706486" cy="819357"/>
          </a:xfrm>
          <a:prstGeom prst="rect">
            <a:avLst/>
          </a:prstGeom>
        </p:spPr>
      </p:pic>
      <p:sp>
        <p:nvSpPr>
          <p:cNvPr id="8" name="Номер слайда 1">
            <a:extLst>
              <a:ext uri="{FF2B5EF4-FFF2-40B4-BE49-F238E27FC236}">
                <a16:creationId xmlns:a16="http://schemas.microsoft.com/office/drawing/2014/main" id="{44E4AA84-4D85-4FAD-BEF9-1BFB674B7C77}"/>
              </a:ext>
            </a:extLst>
          </p:cNvPr>
          <p:cNvSpPr txBox="1">
            <a:spLocks/>
          </p:cNvSpPr>
          <p:nvPr userDrawn="1"/>
        </p:nvSpPr>
        <p:spPr>
          <a:xfrm>
            <a:off x="11358290" y="6420656"/>
            <a:ext cx="735805" cy="376385"/>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ru-RU"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9" name="Прямая соединительная линия 8">
            <a:extLst>
              <a:ext uri="{FF2B5EF4-FFF2-40B4-BE49-F238E27FC236}">
                <a16:creationId xmlns:a16="http://schemas.microsoft.com/office/drawing/2014/main" id="{DFCBAD97-65E4-43C9-84A2-90326F2BBDA2}"/>
              </a:ext>
            </a:extLst>
          </p:cNvPr>
          <p:cNvCxnSpPr/>
          <p:nvPr userDrawn="1"/>
        </p:nvCxnSpPr>
        <p:spPr>
          <a:xfrm>
            <a:off x="0" y="1117600"/>
            <a:ext cx="1857829" cy="0"/>
          </a:xfrm>
          <a:prstGeom prst="line">
            <a:avLst/>
          </a:prstGeom>
          <a:ln w="76200">
            <a:solidFill>
              <a:srgbClr val="00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463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Заголовок и объек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4C0D0694-D12B-4775-B1F1-AC3116FA112D}"/>
              </a:ext>
            </a:extLst>
          </p:cNvPr>
          <p:cNvSpPr/>
          <p:nvPr userDrawn="1"/>
        </p:nvSpPr>
        <p:spPr>
          <a:xfrm rot="10800000" flipH="1">
            <a:off x="11231808" y="0"/>
            <a:ext cx="956950" cy="6858000"/>
          </a:xfrm>
          <a:prstGeom prst="rect">
            <a:avLst/>
          </a:prstGeom>
          <a:gradFill>
            <a:gsLst>
              <a:gs pos="82000">
                <a:srgbClr val="1B3281"/>
              </a:gs>
              <a:gs pos="6000">
                <a:srgbClr val="0072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Рисунок 6" descr="Изображение выглядит как книга, текст&#10;&#10;Автоматически созданное описание">
            <a:extLst>
              <a:ext uri="{FF2B5EF4-FFF2-40B4-BE49-F238E27FC236}">
                <a16:creationId xmlns:a16="http://schemas.microsoft.com/office/drawing/2014/main" id="{4D42D58B-1A3F-4F9E-AC76-17F6671CB1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7040" y="152399"/>
            <a:ext cx="706486" cy="819357"/>
          </a:xfrm>
          <a:prstGeom prst="rect">
            <a:avLst/>
          </a:prstGeom>
        </p:spPr>
      </p:pic>
      <p:sp>
        <p:nvSpPr>
          <p:cNvPr id="8" name="Номер слайда 1">
            <a:extLst>
              <a:ext uri="{FF2B5EF4-FFF2-40B4-BE49-F238E27FC236}">
                <a16:creationId xmlns:a16="http://schemas.microsoft.com/office/drawing/2014/main" id="{44E4AA84-4D85-4FAD-BEF9-1BFB674B7C77}"/>
              </a:ext>
            </a:extLst>
          </p:cNvPr>
          <p:cNvSpPr txBox="1">
            <a:spLocks/>
          </p:cNvSpPr>
          <p:nvPr userDrawn="1"/>
        </p:nvSpPr>
        <p:spPr>
          <a:xfrm>
            <a:off x="11358290" y="6420656"/>
            <a:ext cx="735805" cy="376385"/>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ru-RU"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9" name="Прямая соединительная линия 8">
            <a:extLst>
              <a:ext uri="{FF2B5EF4-FFF2-40B4-BE49-F238E27FC236}">
                <a16:creationId xmlns:a16="http://schemas.microsoft.com/office/drawing/2014/main" id="{DFCBAD97-65E4-43C9-84A2-90326F2BBDA2}"/>
              </a:ext>
            </a:extLst>
          </p:cNvPr>
          <p:cNvCxnSpPr/>
          <p:nvPr userDrawn="1"/>
        </p:nvCxnSpPr>
        <p:spPr>
          <a:xfrm>
            <a:off x="0" y="1117600"/>
            <a:ext cx="1857829" cy="0"/>
          </a:xfrm>
          <a:prstGeom prst="line">
            <a:avLst/>
          </a:prstGeom>
          <a:ln w="76200">
            <a:solidFill>
              <a:srgbClr val="00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357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Заголовок и объек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4C0D0694-D12B-4775-B1F1-AC3116FA112D}"/>
              </a:ext>
            </a:extLst>
          </p:cNvPr>
          <p:cNvSpPr/>
          <p:nvPr userDrawn="1"/>
        </p:nvSpPr>
        <p:spPr>
          <a:xfrm rot="10800000" flipH="1">
            <a:off x="11231808" y="0"/>
            <a:ext cx="956950" cy="6858000"/>
          </a:xfrm>
          <a:prstGeom prst="rect">
            <a:avLst/>
          </a:prstGeom>
          <a:gradFill>
            <a:gsLst>
              <a:gs pos="82000">
                <a:srgbClr val="1B3281"/>
              </a:gs>
              <a:gs pos="6000">
                <a:srgbClr val="0072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Рисунок 6" descr="Изображение выглядит как книга, текст&#10;&#10;Автоматически созданное описание">
            <a:extLst>
              <a:ext uri="{FF2B5EF4-FFF2-40B4-BE49-F238E27FC236}">
                <a16:creationId xmlns:a16="http://schemas.microsoft.com/office/drawing/2014/main" id="{4D42D58B-1A3F-4F9E-AC76-17F6671CB1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7040" y="152399"/>
            <a:ext cx="706486" cy="819357"/>
          </a:xfrm>
          <a:prstGeom prst="rect">
            <a:avLst/>
          </a:prstGeom>
        </p:spPr>
      </p:pic>
      <p:sp>
        <p:nvSpPr>
          <p:cNvPr id="8" name="Номер слайда 1">
            <a:extLst>
              <a:ext uri="{FF2B5EF4-FFF2-40B4-BE49-F238E27FC236}">
                <a16:creationId xmlns:a16="http://schemas.microsoft.com/office/drawing/2014/main" id="{44E4AA84-4D85-4FAD-BEF9-1BFB674B7C77}"/>
              </a:ext>
            </a:extLst>
          </p:cNvPr>
          <p:cNvSpPr txBox="1">
            <a:spLocks/>
          </p:cNvSpPr>
          <p:nvPr userDrawn="1"/>
        </p:nvSpPr>
        <p:spPr>
          <a:xfrm>
            <a:off x="11358290" y="6420656"/>
            <a:ext cx="735805" cy="376385"/>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ru-RU"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9" name="Прямая соединительная линия 8">
            <a:extLst>
              <a:ext uri="{FF2B5EF4-FFF2-40B4-BE49-F238E27FC236}">
                <a16:creationId xmlns:a16="http://schemas.microsoft.com/office/drawing/2014/main" id="{DFCBAD97-65E4-43C9-84A2-90326F2BBDA2}"/>
              </a:ext>
            </a:extLst>
          </p:cNvPr>
          <p:cNvCxnSpPr/>
          <p:nvPr userDrawn="1"/>
        </p:nvCxnSpPr>
        <p:spPr>
          <a:xfrm>
            <a:off x="0" y="1117600"/>
            <a:ext cx="1857829" cy="0"/>
          </a:xfrm>
          <a:prstGeom prst="line">
            <a:avLst/>
          </a:prstGeom>
          <a:ln w="76200">
            <a:solidFill>
              <a:srgbClr val="00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947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Только заголовок">
    <p:spTree>
      <p:nvGrpSpPr>
        <p:cNvPr id="1" name=""/>
        <p:cNvGrpSpPr/>
        <p:nvPr/>
      </p:nvGrpSpPr>
      <p:grpSpPr>
        <a:xfrm>
          <a:off x="0" y="0"/>
          <a:ext cx="0" cy="0"/>
          <a:chOff x="0" y="0"/>
          <a:chExt cx="0" cy="0"/>
        </a:xfrm>
      </p:grpSpPr>
      <p:pic>
        <p:nvPicPr>
          <p:cNvPr id="4" name="Рисунок 3" descr="Изображение выглядит как карта&#10;&#10;Автоматически созданное описание">
            <a:extLst>
              <a:ext uri="{FF2B5EF4-FFF2-40B4-BE49-F238E27FC236}">
                <a16:creationId xmlns:a16="http://schemas.microsoft.com/office/drawing/2014/main" id="{9F04A334-564B-43B9-A1C2-D3108356F3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333"/>
          <a:stretch/>
        </p:blipFill>
        <p:spPr>
          <a:xfrm>
            <a:off x="8331200" y="0"/>
            <a:ext cx="3860800" cy="6858000"/>
          </a:xfrm>
          <a:prstGeom prst="rect">
            <a:avLst/>
          </a:prstGeom>
        </p:spPr>
      </p:pic>
      <p:pic>
        <p:nvPicPr>
          <p:cNvPr id="5" name="Рисунок 4" descr="Изображение выглядит как книга, текст&#10;&#10;Автоматически созданное описание">
            <a:extLst>
              <a:ext uri="{FF2B5EF4-FFF2-40B4-BE49-F238E27FC236}">
                <a16:creationId xmlns:a16="http://schemas.microsoft.com/office/drawing/2014/main" id="{0CC14C7F-016E-49D4-B8B0-C7ECA8A62C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7740" y="1654032"/>
            <a:ext cx="1854592" cy="2150888"/>
          </a:xfrm>
          <a:prstGeom prst="rect">
            <a:avLst/>
          </a:prstGeom>
        </p:spPr>
      </p:pic>
    </p:spTree>
    <p:extLst>
      <p:ext uri="{BB962C8B-B14F-4D97-AF65-F5344CB8AC3E}">
        <p14:creationId xmlns:p14="http://schemas.microsoft.com/office/powerpoint/2010/main" val="1027492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Заголовок и объек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4C0D0694-D12B-4775-B1F1-AC3116FA112D}"/>
              </a:ext>
            </a:extLst>
          </p:cNvPr>
          <p:cNvSpPr/>
          <p:nvPr userDrawn="1"/>
        </p:nvSpPr>
        <p:spPr>
          <a:xfrm rot="10800000" flipH="1">
            <a:off x="11231808" y="0"/>
            <a:ext cx="956950" cy="6858000"/>
          </a:xfrm>
          <a:prstGeom prst="rect">
            <a:avLst/>
          </a:prstGeom>
          <a:gradFill>
            <a:gsLst>
              <a:gs pos="82000">
                <a:srgbClr val="1B3281"/>
              </a:gs>
              <a:gs pos="6000">
                <a:srgbClr val="0072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Рисунок 6" descr="Изображение выглядит как книга, текст&#10;&#10;Автоматически созданное описание">
            <a:extLst>
              <a:ext uri="{FF2B5EF4-FFF2-40B4-BE49-F238E27FC236}">
                <a16:creationId xmlns:a16="http://schemas.microsoft.com/office/drawing/2014/main" id="{4D42D58B-1A3F-4F9E-AC76-17F6671CB1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7040" y="152399"/>
            <a:ext cx="706486" cy="819357"/>
          </a:xfrm>
          <a:prstGeom prst="rect">
            <a:avLst/>
          </a:prstGeom>
        </p:spPr>
      </p:pic>
      <p:sp>
        <p:nvSpPr>
          <p:cNvPr id="8" name="Номер слайда 1">
            <a:extLst>
              <a:ext uri="{FF2B5EF4-FFF2-40B4-BE49-F238E27FC236}">
                <a16:creationId xmlns:a16="http://schemas.microsoft.com/office/drawing/2014/main" id="{44E4AA84-4D85-4FAD-BEF9-1BFB674B7C77}"/>
              </a:ext>
            </a:extLst>
          </p:cNvPr>
          <p:cNvSpPr txBox="1">
            <a:spLocks/>
          </p:cNvSpPr>
          <p:nvPr userDrawn="1"/>
        </p:nvSpPr>
        <p:spPr>
          <a:xfrm>
            <a:off x="11358290" y="6420656"/>
            <a:ext cx="735805" cy="376385"/>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ru-RU"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9" name="Прямая соединительная линия 8">
            <a:extLst>
              <a:ext uri="{FF2B5EF4-FFF2-40B4-BE49-F238E27FC236}">
                <a16:creationId xmlns:a16="http://schemas.microsoft.com/office/drawing/2014/main" id="{DFCBAD97-65E4-43C9-84A2-90326F2BBDA2}"/>
              </a:ext>
            </a:extLst>
          </p:cNvPr>
          <p:cNvCxnSpPr/>
          <p:nvPr userDrawn="1"/>
        </p:nvCxnSpPr>
        <p:spPr>
          <a:xfrm>
            <a:off x="0" y="1117600"/>
            <a:ext cx="1857829" cy="0"/>
          </a:xfrm>
          <a:prstGeom prst="line">
            <a:avLst/>
          </a:prstGeom>
          <a:ln w="76200">
            <a:solidFill>
              <a:srgbClr val="00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166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Заголовок и объек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4C0D0694-D12B-4775-B1F1-AC3116FA112D}"/>
              </a:ext>
            </a:extLst>
          </p:cNvPr>
          <p:cNvSpPr/>
          <p:nvPr userDrawn="1"/>
        </p:nvSpPr>
        <p:spPr>
          <a:xfrm rot="10800000" flipH="1">
            <a:off x="11231808" y="0"/>
            <a:ext cx="956950" cy="6858000"/>
          </a:xfrm>
          <a:prstGeom prst="rect">
            <a:avLst/>
          </a:prstGeom>
          <a:gradFill>
            <a:gsLst>
              <a:gs pos="82000">
                <a:srgbClr val="1B3281"/>
              </a:gs>
              <a:gs pos="6000">
                <a:srgbClr val="0072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Рисунок 6" descr="Изображение выглядит как книга, текст&#10;&#10;Автоматически созданное описание">
            <a:extLst>
              <a:ext uri="{FF2B5EF4-FFF2-40B4-BE49-F238E27FC236}">
                <a16:creationId xmlns:a16="http://schemas.microsoft.com/office/drawing/2014/main" id="{4D42D58B-1A3F-4F9E-AC76-17F6671CB1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7040" y="152399"/>
            <a:ext cx="706486" cy="819357"/>
          </a:xfrm>
          <a:prstGeom prst="rect">
            <a:avLst/>
          </a:prstGeom>
        </p:spPr>
      </p:pic>
      <p:sp>
        <p:nvSpPr>
          <p:cNvPr id="8" name="Номер слайда 1">
            <a:extLst>
              <a:ext uri="{FF2B5EF4-FFF2-40B4-BE49-F238E27FC236}">
                <a16:creationId xmlns:a16="http://schemas.microsoft.com/office/drawing/2014/main" id="{44E4AA84-4D85-4FAD-BEF9-1BFB674B7C77}"/>
              </a:ext>
            </a:extLst>
          </p:cNvPr>
          <p:cNvSpPr txBox="1">
            <a:spLocks/>
          </p:cNvSpPr>
          <p:nvPr userDrawn="1"/>
        </p:nvSpPr>
        <p:spPr>
          <a:xfrm>
            <a:off x="11358290" y="6420656"/>
            <a:ext cx="735805" cy="376385"/>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ru-RU"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9" name="Прямая соединительная линия 8">
            <a:extLst>
              <a:ext uri="{FF2B5EF4-FFF2-40B4-BE49-F238E27FC236}">
                <a16:creationId xmlns:a16="http://schemas.microsoft.com/office/drawing/2014/main" id="{DFCBAD97-65E4-43C9-84A2-90326F2BBDA2}"/>
              </a:ext>
            </a:extLst>
          </p:cNvPr>
          <p:cNvCxnSpPr/>
          <p:nvPr userDrawn="1"/>
        </p:nvCxnSpPr>
        <p:spPr>
          <a:xfrm>
            <a:off x="0" y="1117600"/>
            <a:ext cx="1857829" cy="0"/>
          </a:xfrm>
          <a:prstGeom prst="line">
            <a:avLst/>
          </a:prstGeom>
          <a:ln w="76200">
            <a:solidFill>
              <a:srgbClr val="00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899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Заголовок и объек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4C0D0694-D12B-4775-B1F1-AC3116FA112D}"/>
              </a:ext>
            </a:extLst>
          </p:cNvPr>
          <p:cNvSpPr/>
          <p:nvPr userDrawn="1"/>
        </p:nvSpPr>
        <p:spPr>
          <a:xfrm rot="10800000" flipH="1">
            <a:off x="11231808" y="0"/>
            <a:ext cx="956950" cy="6858000"/>
          </a:xfrm>
          <a:prstGeom prst="rect">
            <a:avLst/>
          </a:prstGeom>
          <a:gradFill>
            <a:gsLst>
              <a:gs pos="82000">
                <a:srgbClr val="1B3281"/>
              </a:gs>
              <a:gs pos="6000">
                <a:srgbClr val="0072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descr="Изображение выглядит как книга, текст&#10;&#10;Автоматически созданное описание">
            <a:extLst>
              <a:ext uri="{FF2B5EF4-FFF2-40B4-BE49-F238E27FC236}">
                <a16:creationId xmlns:a16="http://schemas.microsoft.com/office/drawing/2014/main" id="{4D42D58B-1A3F-4F9E-AC76-17F6671CB1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7040" y="152399"/>
            <a:ext cx="706486" cy="819357"/>
          </a:xfrm>
          <a:prstGeom prst="rect">
            <a:avLst/>
          </a:prstGeom>
        </p:spPr>
      </p:pic>
      <p:sp>
        <p:nvSpPr>
          <p:cNvPr id="8" name="Номер слайда 1">
            <a:extLst>
              <a:ext uri="{FF2B5EF4-FFF2-40B4-BE49-F238E27FC236}">
                <a16:creationId xmlns:a16="http://schemas.microsoft.com/office/drawing/2014/main" id="{44E4AA84-4D85-4FAD-BEF9-1BFB674B7C77}"/>
              </a:ext>
            </a:extLst>
          </p:cNvPr>
          <p:cNvSpPr txBox="1">
            <a:spLocks/>
          </p:cNvSpPr>
          <p:nvPr userDrawn="1"/>
        </p:nvSpPr>
        <p:spPr>
          <a:xfrm>
            <a:off x="11358290" y="6420656"/>
            <a:ext cx="735805" cy="376385"/>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725C68B6-61C2-468F-89AB-4B9F7531AA68}" type="slidenum">
              <a:rPr lang="ru-RU" sz="1600" smtClean="0">
                <a:solidFill>
                  <a:schemeClr val="bg1"/>
                </a:solidFill>
                <a:latin typeface="Arial" panose="020B0604020202020204" pitchFamily="34" charset="0"/>
                <a:cs typeface="Arial" panose="020B0604020202020204" pitchFamily="34" charset="0"/>
              </a:rPr>
              <a:pPr algn="ctr"/>
              <a:t>‹#›</a:t>
            </a:fld>
            <a:endParaRPr lang="ru-RU" sz="1600" dirty="0">
              <a:solidFill>
                <a:schemeClr val="bg1"/>
              </a:solidFill>
              <a:latin typeface="Arial" panose="020B0604020202020204" pitchFamily="34" charset="0"/>
              <a:cs typeface="Arial" panose="020B0604020202020204" pitchFamily="34" charset="0"/>
            </a:endParaRPr>
          </a:p>
        </p:txBody>
      </p:sp>
      <p:cxnSp>
        <p:nvCxnSpPr>
          <p:cNvPr id="9" name="Прямая соединительная линия 8">
            <a:extLst>
              <a:ext uri="{FF2B5EF4-FFF2-40B4-BE49-F238E27FC236}">
                <a16:creationId xmlns:a16="http://schemas.microsoft.com/office/drawing/2014/main" id="{DFCBAD97-65E4-43C9-84A2-90326F2BBDA2}"/>
              </a:ext>
            </a:extLst>
          </p:cNvPr>
          <p:cNvCxnSpPr/>
          <p:nvPr userDrawn="1"/>
        </p:nvCxnSpPr>
        <p:spPr>
          <a:xfrm>
            <a:off x="0" y="1117600"/>
            <a:ext cx="1857829" cy="0"/>
          </a:xfrm>
          <a:prstGeom prst="line">
            <a:avLst/>
          </a:prstGeom>
          <a:ln w="76200">
            <a:solidFill>
              <a:srgbClr val="00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716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8_Заголовок и объек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4C0D0694-D12B-4775-B1F1-AC3116FA112D}"/>
              </a:ext>
            </a:extLst>
          </p:cNvPr>
          <p:cNvSpPr/>
          <p:nvPr userDrawn="1"/>
        </p:nvSpPr>
        <p:spPr>
          <a:xfrm rot="10800000" flipH="1">
            <a:off x="11231808" y="0"/>
            <a:ext cx="956950" cy="6858000"/>
          </a:xfrm>
          <a:prstGeom prst="rect">
            <a:avLst/>
          </a:prstGeom>
          <a:gradFill>
            <a:gsLst>
              <a:gs pos="82000">
                <a:srgbClr val="1B3281"/>
              </a:gs>
              <a:gs pos="6000">
                <a:srgbClr val="0072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Рисунок 6" descr="Изображение выглядит как книга, текст&#10;&#10;Автоматически созданное описание">
            <a:extLst>
              <a:ext uri="{FF2B5EF4-FFF2-40B4-BE49-F238E27FC236}">
                <a16:creationId xmlns:a16="http://schemas.microsoft.com/office/drawing/2014/main" id="{4D42D58B-1A3F-4F9E-AC76-17F6671CB1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7040" y="152399"/>
            <a:ext cx="706486" cy="819357"/>
          </a:xfrm>
          <a:prstGeom prst="rect">
            <a:avLst/>
          </a:prstGeom>
        </p:spPr>
      </p:pic>
      <p:sp>
        <p:nvSpPr>
          <p:cNvPr id="8" name="Номер слайда 1">
            <a:extLst>
              <a:ext uri="{FF2B5EF4-FFF2-40B4-BE49-F238E27FC236}">
                <a16:creationId xmlns:a16="http://schemas.microsoft.com/office/drawing/2014/main" id="{44E4AA84-4D85-4FAD-BEF9-1BFB674B7C77}"/>
              </a:ext>
            </a:extLst>
          </p:cNvPr>
          <p:cNvSpPr txBox="1">
            <a:spLocks/>
          </p:cNvSpPr>
          <p:nvPr userDrawn="1"/>
        </p:nvSpPr>
        <p:spPr>
          <a:xfrm>
            <a:off x="11358290" y="6420656"/>
            <a:ext cx="735805" cy="376385"/>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ru-RU"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9" name="Прямая соединительная линия 8">
            <a:extLst>
              <a:ext uri="{FF2B5EF4-FFF2-40B4-BE49-F238E27FC236}">
                <a16:creationId xmlns:a16="http://schemas.microsoft.com/office/drawing/2014/main" id="{DFCBAD97-65E4-43C9-84A2-90326F2BBDA2}"/>
              </a:ext>
            </a:extLst>
          </p:cNvPr>
          <p:cNvCxnSpPr/>
          <p:nvPr userDrawn="1"/>
        </p:nvCxnSpPr>
        <p:spPr>
          <a:xfrm>
            <a:off x="0" y="1117600"/>
            <a:ext cx="1857829" cy="0"/>
          </a:xfrm>
          <a:prstGeom prst="line">
            <a:avLst/>
          </a:prstGeom>
          <a:ln w="76200">
            <a:solidFill>
              <a:srgbClr val="00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558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1BD1DCF-335A-4C2B-9273-A0A96AF03DBB}" type="datetimeFigureOut">
              <a:rPr lang="ru-RU" smtClean="0"/>
              <a:t>пн 27.03.23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633CA8-90A0-420A-AAAC-27EC67F145D3}" type="slidenum">
              <a:rPr lang="ru-RU" smtClean="0"/>
              <a:t>‹#›</a:t>
            </a:fld>
            <a:endParaRPr lang="ru-RU"/>
          </a:p>
        </p:txBody>
      </p:sp>
    </p:spTree>
    <p:extLst>
      <p:ext uri="{BB962C8B-B14F-4D97-AF65-F5344CB8AC3E}">
        <p14:creationId xmlns:p14="http://schemas.microsoft.com/office/powerpoint/2010/main" val="1805387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2183948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Заголовок и объект">
  <p:cSld name="14_Заголовок и объект">
    <p:spTree>
      <p:nvGrpSpPr>
        <p:cNvPr id="1" name="Shape 22"/>
        <p:cNvGrpSpPr/>
        <p:nvPr/>
      </p:nvGrpSpPr>
      <p:grpSpPr>
        <a:xfrm>
          <a:off x="0" y="0"/>
          <a:ext cx="0" cy="0"/>
          <a:chOff x="0" y="0"/>
          <a:chExt cx="0" cy="0"/>
        </a:xfrm>
      </p:grpSpPr>
      <p:pic>
        <p:nvPicPr>
          <p:cNvPr id="23" name="Google Shape;23;p50" descr="Изображение выглядит как текст&#10;&#10;Автоматически созданное описание"/>
          <p:cNvPicPr preferRelativeResize="0"/>
          <p:nvPr/>
        </p:nvPicPr>
        <p:blipFill rotWithShape="1">
          <a:blip r:embed="rId2">
            <a:alphaModFix/>
          </a:blip>
          <a:srcRect/>
          <a:stretch/>
        </p:blipFill>
        <p:spPr>
          <a:xfrm>
            <a:off x="11316540" y="128091"/>
            <a:ext cx="746986" cy="867972"/>
          </a:xfrm>
          <a:prstGeom prst="rect">
            <a:avLst/>
          </a:prstGeom>
          <a:noFill/>
          <a:ln>
            <a:noFill/>
          </a:ln>
        </p:spPr>
      </p:pic>
      <p:sp>
        <p:nvSpPr>
          <p:cNvPr id="24" name="Google Shape;24;p50"/>
          <p:cNvSpPr txBox="1"/>
          <p:nvPr/>
        </p:nvSpPr>
        <p:spPr>
          <a:xfrm>
            <a:off x="11358290" y="6420656"/>
            <a:ext cx="735805" cy="3763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ru-RU" sz="1600">
                <a:solidFill>
                  <a:srgbClr val="0072BC"/>
                </a:solidFill>
                <a:latin typeface="Arial"/>
                <a:ea typeface="Arial"/>
                <a:cs typeface="Arial"/>
                <a:sym typeface="Arial"/>
              </a:rPr>
              <a:t>‹#›</a:t>
            </a:fld>
            <a:endParaRPr sz="1600">
              <a:solidFill>
                <a:srgbClr val="0072BC"/>
              </a:solidFill>
              <a:latin typeface="Arial"/>
              <a:ea typeface="Arial"/>
              <a:cs typeface="Arial"/>
              <a:sym typeface="Arial"/>
            </a:endParaRPr>
          </a:p>
        </p:txBody>
      </p:sp>
      <p:cxnSp>
        <p:nvCxnSpPr>
          <p:cNvPr id="25" name="Google Shape;25;p50"/>
          <p:cNvCxnSpPr/>
          <p:nvPr/>
        </p:nvCxnSpPr>
        <p:spPr>
          <a:xfrm>
            <a:off x="0" y="1117600"/>
            <a:ext cx="1857829" cy="0"/>
          </a:xfrm>
          <a:prstGeom prst="straightConnector1">
            <a:avLst/>
          </a:prstGeom>
          <a:noFill/>
          <a:ln w="76200" cap="flat" cmpd="sng">
            <a:solidFill>
              <a:srgbClr val="0072BC"/>
            </a:solidFill>
            <a:prstDash val="solid"/>
            <a:miter lim="800000"/>
            <a:headEnd type="none" w="sm" len="sm"/>
            <a:tailEnd type="none" w="sm" len="sm"/>
          </a:ln>
        </p:spPr>
      </p:cxnSp>
    </p:spTree>
    <p:extLst>
      <p:ext uri="{BB962C8B-B14F-4D97-AF65-F5344CB8AC3E}">
        <p14:creationId xmlns:p14="http://schemas.microsoft.com/office/powerpoint/2010/main" val="1399079583"/>
      </p:ext>
    </p:extLst>
  </p:cSld>
  <p:clrMapOvr>
    <a:masterClrMapping/>
  </p:clrMapOvr>
  <p:transition spd="med">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4C0D0694-D12B-4775-B1F1-AC3116FA112D}"/>
              </a:ext>
            </a:extLst>
          </p:cNvPr>
          <p:cNvSpPr/>
          <p:nvPr userDrawn="1"/>
        </p:nvSpPr>
        <p:spPr>
          <a:xfrm rot="10800000" flipH="1">
            <a:off x="11231808" y="0"/>
            <a:ext cx="956950" cy="6858000"/>
          </a:xfrm>
          <a:prstGeom prst="rect">
            <a:avLst/>
          </a:prstGeom>
          <a:gradFill>
            <a:gsLst>
              <a:gs pos="82000">
                <a:srgbClr val="1B3281"/>
              </a:gs>
              <a:gs pos="6000">
                <a:srgbClr val="0072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Рисунок 6" descr="Изображение выглядит как книга, текст&#10;&#10;Автоматически созданное описание">
            <a:extLst>
              <a:ext uri="{FF2B5EF4-FFF2-40B4-BE49-F238E27FC236}">
                <a16:creationId xmlns:a16="http://schemas.microsoft.com/office/drawing/2014/main" id="{4D42D58B-1A3F-4F9E-AC76-17F6671CB1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7040" y="152399"/>
            <a:ext cx="706486" cy="819357"/>
          </a:xfrm>
          <a:prstGeom prst="rect">
            <a:avLst/>
          </a:prstGeom>
        </p:spPr>
      </p:pic>
      <p:sp>
        <p:nvSpPr>
          <p:cNvPr id="8" name="Номер слайда 1">
            <a:extLst>
              <a:ext uri="{FF2B5EF4-FFF2-40B4-BE49-F238E27FC236}">
                <a16:creationId xmlns:a16="http://schemas.microsoft.com/office/drawing/2014/main" id="{44E4AA84-4D85-4FAD-BEF9-1BFB674B7C77}"/>
              </a:ext>
            </a:extLst>
          </p:cNvPr>
          <p:cNvSpPr txBox="1">
            <a:spLocks/>
          </p:cNvSpPr>
          <p:nvPr userDrawn="1"/>
        </p:nvSpPr>
        <p:spPr>
          <a:xfrm>
            <a:off x="11358290" y="6420656"/>
            <a:ext cx="735805" cy="376385"/>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ru-RU"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9" name="Прямая соединительная линия 8">
            <a:extLst>
              <a:ext uri="{FF2B5EF4-FFF2-40B4-BE49-F238E27FC236}">
                <a16:creationId xmlns:a16="http://schemas.microsoft.com/office/drawing/2014/main" id="{DFCBAD97-65E4-43C9-84A2-90326F2BBDA2}"/>
              </a:ext>
            </a:extLst>
          </p:cNvPr>
          <p:cNvCxnSpPr/>
          <p:nvPr userDrawn="1"/>
        </p:nvCxnSpPr>
        <p:spPr>
          <a:xfrm>
            <a:off x="0" y="1117600"/>
            <a:ext cx="1857829" cy="0"/>
          </a:xfrm>
          <a:prstGeom prst="line">
            <a:avLst/>
          </a:prstGeom>
          <a:ln w="76200">
            <a:solidFill>
              <a:srgbClr val="00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294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pic>
        <p:nvPicPr>
          <p:cNvPr id="10" name="Рисунок 9" descr="Изображение выглядит как текст&#10;&#10;Автоматически созданное описание">
            <a:extLst>
              <a:ext uri="{FF2B5EF4-FFF2-40B4-BE49-F238E27FC236}">
                <a16:creationId xmlns:a16="http://schemas.microsoft.com/office/drawing/2014/main" id="{33C7E2CC-65E1-4566-85CF-1CC8A9E9F2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16540" y="128091"/>
            <a:ext cx="746986" cy="867972"/>
          </a:xfrm>
          <a:prstGeom prst="rect">
            <a:avLst/>
          </a:prstGeom>
        </p:spPr>
      </p:pic>
      <p:sp>
        <p:nvSpPr>
          <p:cNvPr id="8" name="Номер слайда 1">
            <a:extLst>
              <a:ext uri="{FF2B5EF4-FFF2-40B4-BE49-F238E27FC236}">
                <a16:creationId xmlns:a16="http://schemas.microsoft.com/office/drawing/2014/main" id="{44E4AA84-4D85-4FAD-BEF9-1BFB674B7C77}"/>
              </a:ext>
            </a:extLst>
          </p:cNvPr>
          <p:cNvSpPr txBox="1">
            <a:spLocks/>
          </p:cNvSpPr>
          <p:nvPr userDrawn="1"/>
        </p:nvSpPr>
        <p:spPr>
          <a:xfrm>
            <a:off x="11358290" y="6420656"/>
            <a:ext cx="735805" cy="376385"/>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600" b="0" i="0" u="none" strike="noStrike" kern="1200" cap="none" spc="0" normalizeH="0" baseline="0" noProof="0" smtClean="0">
                <a:ln>
                  <a:noFill/>
                </a:ln>
                <a:solidFill>
                  <a:srgbClr val="0072BC"/>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ru-RU" sz="1600" b="0" i="0" u="none" strike="noStrike" kern="1200" cap="none" spc="0" normalizeH="0" baseline="0" noProof="0" dirty="0">
              <a:ln>
                <a:noFill/>
              </a:ln>
              <a:solidFill>
                <a:srgbClr val="0072BC"/>
              </a:solidFill>
              <a:effectLst/>
              <a:uLnTx/>
              <a:uFillTx/>
              <a:latin typeface="Arial" panose="020B0604020202020204" pitchFamily="34" charset="0"/>
              <a:ea typeface="+mn-ea"/>
              <a:cs typeface="Arial" panose="020B0604020202020204" pitchFamily="34" charset="0"/>
            </a:endParaRPr>
          </a:p>
        </p:txBody>
      </p:sp>
      <p:cxnSp>
        <p:nvCxnSpPr>
          <p:cNvPr id="9" name="Прямая соединительная линия 8">
            <a:extLst>
              <a:ext uri="{FF2B5EF4-FFF2-40B4-BE49-F238E27FC236}">
                <a16:creationId xmlns:a16="http://schemas.microsoft.com/office/drawing/2014/main" id="{DFCBAD97-65E4-43C9-84A2-90326F2BBDA2}"/>
              </a:ext>
            </a:extLst>
          </p:cNvPr>
          <p:cNvCxnSpPr/>
          <p:nvPr userDrawn="1"/>
        </p:nvCxnSpPr>
        <p:spPr>
          <a:xfrm>
            <a:off x="0" y="1117600"/>
            <a:ext cx="1857829" cy="0"/>
          </a:xfrm>
          <a:prstGeom prst="line">
            <a:avLst/>
          </a:prstGeom>
          <a:ln w="76200">
            <a:solidFill>
              <a:srgbClr val="00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173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pic>
        <p:nvPicPr>
          <p:cNvPr id="4" name="Рисунок 3" descr="Изображение выглядит как карта&#10;&#10;Автоматически созданное описание">
            <a:extLst>
              <a:ext uri="{FF2B5EF4-FFF2-40B4-BE49-F238E27FC236}">
                <a16:creationId xmlns:a16="http://schemas.microsoft.com/office/drawing/2014/main" id="{9F04A334-564B-43B9-A1C2-D3108356F3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333"/>
          <a:stretch/>
        </p:blipFill>
        <p:spPr>
          <a:xfrm>
            <a:off x="8331200" y="0"/>
            <a:ext cx="3860800" cy="6858000"/>
          </a:xfrm>
          <a:prstGeom prst="rect">
            <a:avLst/>
          </a:prstGeom>
        </p:spPr>
      </p:pic>
      <p:pic>
        <p:nvPicPr>
          <p:cNvPr id="5" name="Рисунок 4" descr="Изображение выглядит как книга, текст&#10;&#10;Автоматически созданное описание">
            <a:extLst>
              <a:ext uri="{FF2B5EF4-FFF2-40B4-BE49-F238E27FC236}">
                <a16:creationId xmlns:a16="http://schemas.microsoft.com/office/drawing/2014/main" id="{0CC14C7F-016E-49D4-B8B0-C7ECA8A62C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7740" y="1654032"/>
            <a:ext cx="1854592" cy="2150888"/>
          </a:xfrm>
          <a:prstGeom prst="rect">
            <a:avLst/>
          </a:prstGeom>
        </p:spPr>
      </p:pic>
    </p:spTree>
    <p:extLst>
      <p:ext uri="{BB962C8B-B14F-4D97-AF65-F5344CB8AC3E}">
        <p14:creationId xmlns:p14="http://schemas.microsoft.com/office/powerpoint/2010/main" val="21399573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4" name="Рисунок 3" descr="Изображение выглядит как карта&#10;&#10;Автоматически созданное описание">
            <a:extLst>
              <a:ext uri="{FF2B5EF4-FFF2-40B4-BE49-F238E27FC236}">
                <a16:creationId xmlns:a16="http://schemas.microsoft.com/office/drawing/2014/main" id="{0D23CDFE-39B3-47A1-B816-383B43641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5805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1BD1DCF-335A-4C2B-9273-A0A96AF03DBB}" type="datetimeFigureOut">
              <a:rPr lang="ru-RU" smtClean="0"/>
              <a:t>пн 27.03.23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633CA8-90A0-420A-AAAC-27EC67F145D3}" type="slidenum">
              <a:rPr lang="ru-RU" smtClean="0"/>
              <a:t>‹#›</a:t>
            </a:fld>
            <a:endParaRPr lang="ru-RU"/>
          </a:p>
        </p:txBody>
      </p:sp>
    </p:spTree>
    <p:extLst>
      <p:ext uri="{BB962C8B-B14F-4D97-AF65-F5344CB8AC3E}">
        <p14:creationId xmlns:p14="http://schemas.microsoft.com/office/powerpoint/2010/main" val="238470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1BD1DCF-335A-4C2B-9273-A0A96AF03DBB}" type="datetimeFigureOut">
              <a:rPr lang="ru-RU" smtClean="0"/>
              <a:t>пн 27.03.23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C633CA8-90A0-420A-AAAC-27EC67F145D3}" type="slidenum">
              <a:rPr lang="ru-RU" smtClean="0"/>
              <a:t>‹#›</a:t>
            </a:fld>
            <a:endParaRPr lang="ru-RU"/>
          </a:p>
        </p:txBody>
      </p:sp>
    </p:spTree>
    <p:extLst>
      <p:ext uri="{BB962C8B-B14F-4D97-AF65-F5344CB8AC3E}">
        <p14:creationId xmlns:p14="http://schemas.microsoft.com/office/powerpoint/2010/main" val="201326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1BD1DCF-335A-4C2B-9273-A0A96AF03DBB}" type="datetimeFigureOut">
              <a:rPr lang="ru-RU" smtClean="0"/>
              <a:t>пн 27.03.23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C633CA8-90A0-420A-AAAC-27EC67F145D3}" type="slidenum">
              <a:rPr lang="ru-RU" smtClean="0"/>
              <a:t>‹#›</a:t>
            </a:fld>
            <a:endParaRPr lang="ru-RU"/>
          </a:p>
        </p:txBody>
      </p:sp>
    </p:spTree>
    <p:extLst>
      <p:ext uri="{BB962C8B-B14F-4D97-AF65-F5344CB8AC3E}">
        <p14:creationId xmlns:p14="http://schemas.microsoft.com/office/powerpoint/2010/main" val="308335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1BD1DCF-335A-4C2B-9273-A0A96AF03DBB}" type="datetimeFigureOut">
              <a:rPr lang="ru-RU" smtClean="0"/>
              <a:t>пн 27.03.23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C633CA8-90A0-420A-AAAC-27EC67F145D3}" type="slidenum">
              <a:rPr lang="ru-RU" smtClean="0"/>
              <a:t>‹#›</a:t>
            </a:fld>
            <a:endParaRPr lang="ru-RU"/>
          </a:p>
        </p:txBody>
      </p:sp>
    </p:spTree>
    <p:extLst>
      <p:ext uri="{BB962C8B-B14F-4D97-AF65-F5344CB8AC3E}">
        <p14:creationId xmlns:p14="http://schemas.microsoft.com/office/powerpoint/2010/main" val="185998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1BD1DCF-335A-4C2B-9273-A0A96AF03DBB}" type="datetimeFigureOut">
              <a:rPr lang="ru-RU" smtClean="0"/>
              <a:t>пн 27.03.23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633CA8-90A0-420A-AAAC-27EC67F145D3}" type="slidenum">
              <a:rPr lang="ru-RU" smtClean="0"/>
              <a:t>‹#›</a:t>
            </a:fld>
            <a:endParaRPr lang="ru-RU"/>
          </a:p>
        </p:txBody>
      </p:sp>
    </p:spTree>
    <p:extLst>
      <p:ext uri="{BB962C8B-B14F-4D97-AF65-F5344CB8AC3E}">
        <p14:creationId xmlns:p14="http://schemas.microsoft.com/office/powerpoint/2010/main" val="333995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1BD1DCF-335A-4C2B-9273-A0A96AF03DBB}" type="datetimeFigureOut">
              <a:rPr lang="ru-RU" smtClean="0"/>
              <a:t>пн 27.03.23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633CA8-90A0-420A-AAAC-27EC67F145D3}" type="slidenum">
              <a:rPr lang="ru-RU" smtClean="0"/>
              <a:t>‹#›</a:t>
            </a:fld>
            <a:endParaRPr lang="ru-RU"/>
          </a:p>
        </p:txBody>
      </p:sp>
    </p:spTree>
    <p:extLst>
      <p:ext uri="{BB962C8B-B14F-4D97-AF65-F5344CB8AC3E}">
        <p14:creationId xmlns:p14="http://schemas.microsoft.com/office/powerpoint/2010/main" val="150132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2.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D1DCF-335A-4C2B-9273-A0A96AF03DBB}" type="datetimeFigureOut">
              <a:rPr lang="ru-RU" smtClean="0"/>
              <a:t>пн 27.03.23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33CA8-90A0-420A-AAAC-27EC67F145D3}" type="slidenum">
              <a:rPr lang="ru-RU" smtClean="0"/>
              <a:t>‹#›</a:t>
            </a:fld>
            <a:endParaRPr lang="ru-RU"/>
          </a:p>
        </p:txBody>
      </p:sp>
    </p:spTree>
    <p:extLst>
      <p:ext uri="{BB962C8B-B14F-4D97-AF65-F5344CB8AC3E}">
        <p14:creationId xmlns:p14="http://schemas.microsoft.com/office/powerpoint/2010/main" val="2187401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1" r:id="rId28"/>
    <p:sldLayoutId id="2147483692" r:id="rId29"/>
    <p:sldLayoutId id="2147483693" r:id="rId30"/>
    <p:sldLayoutId id="2147483694"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041C7A-404D-4A1A-8130-03CF3FF7FC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D97A78E-AE0C-496D-875C-E74DBE825B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B708932-BFCA-43CF-A98E-C9B84838D7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7435FE6-3A62-46A3-AD8C-BF2F692313A5}"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пн 27.03.23</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a:extLst>
              <a:ext uri="{FF2B5EF4-FFF2-40B4-BE49-F238E27FC236}">
                <a16:creationId xmlns:a16="http://schemas.microsoft.com/office/drawing/2014/main" id="{67857F0A-3123-49DA-B46C-A65C8699C4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a:extLst>
              <a:ext uri="{FF2B5EF4-FFF2-40B4-BE49-F238E27FC236}">
                <a16:creationId xmlns:a16="http://schemas.microsoft.com/office/drawing/2014/main" id="{11221AAF-B13C-44AD-8EC8-B707771E5D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3607B4C-393F-4E3D-A696-83B041F08FCB}"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10348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hyperlink" Target="https://base.garant.ru/55170507/"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a:extLst>
              <a:ext uri="{FF2B5EF4-FFF2-40B4-BE49-F238E27FC236}">
                <a16:creationId xmlns:a16="http://schemas.microsoft.com/office/drawing/2014/main" id="{5BF3F395-8FC9-46E3-9EAF-02E9C5E4A08A}"/>
              </a:ext>
            </a:extLst>
          </p:cNvPr>
          <p:cNvCxnSpPr/>
          <p:nvPr/>
        </p:nvCxnSpPr>
        <p:spPr>
          <a:xfrm>
            <a:off x="0" y="1117600"/>
            <a:ext cx="185782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Рисунок 16" descr="Изображение выглядит как книга, текст&#10;&#10;Автоматически созданное описание">
            <a:extLst>
              <a:ext uri="{FF2B5EF4-FFF2-40B4-BE49-F238E27FC236}">
                <a16:creationId xmlns:a16="http://schemas.microsoft.com/office/drawing/2014/main" id="{DE309E5E-5100-4352-933B-32015925F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7740" y="1654032"/>
            <a:ext cx="1854592" cy="2150888"/>
          </a:xfrm>
          <a:prstGeom prst="rect">
            <a:avLst/>
          </a:prstGeom>
        </p:spPr>
      </p:pic>
      <p:sp>
        <p:nvSpPr>
          <p:cNvPr id="5" name="Прямоугольник 4">
            <a:extLst>
              <a:ext uri="{FF2B5EF4-FFF2-40B4-BE49-F238E27FC236}">
                <a16:creationId xmlns:a16="http://schemas.microsoft.com/office/drawing/2014/main" id="{B048CA22-1F63-49F5-8F93-C6E0C56C38F1}"/>
              </a:ext>
            </a:extLst>
          </p:cNvPr>
          <p:cNvSpPr/>
          <p:nvPr/>
        </p:nvSpPr>
        <p:spPr>
          <a:xfrm>
            <a:off x="455120" y="2331597"/>
            <a:ext cx="8132619" cy="1323439"/>
          </a:xfrm>
          <a:prstGeom prst="rect">
            <a:avLst/>
          </a:prstGeom>
        </p:spPr>
        <p:txBody>
          <a:bodyPr wrap="square">
            <a:spAutoFit/>
          </a:bodyPr>
          <a:lstStyle/>
          <a:p>
            <a:pPr defTabSz="844083">
              <a:defRPr/>
            </a:pPr>
            <a:r>
              <a:rPr lang="ru-RU" sz="4000" b="1" dirty="0">
                <a:solidFill>
                  <a:prstClr val="white"/>
                </a:solidFill>
                <a:ea typeface="Helvetica Neue"/>
                <a:cs typeface="Arial" panose="020B0604020202020204" pitchFamily="34" charset="0"/>
              </a:rPr>
              <a:t>Образовательные стандарты</a:t>
            </a:r>
          </a:p>
          <a:p>
            <a:pPr defTabSz="844083">
              <a:defRPr/>
            </a:pPr>
            <a:r>
              <a:rPr lang="ru-RU" sz="4000" b="1" dirty="0">
                <a:solidFill>
                  <a:prstClr val="white"/>
                </a:solidFill>
                <a:ea typeface="Helvetica Neue"/>
                <a:cs typeface="Arial" panose="020B0604020202020204" pitchFamily="34" charset="0"/>
              </a:rPr>
              <a:t>разных поколений</a:t>
            </a:r>
            <a:endParaRPr kumimoji="0" lang="ru-RU" sz="4000" b="1" i="0" u="none" strike="noStrike" kern="1200" cap="none" spc="0" normalizeH="0" baseline="0" noProof="0" dirty="0">
              <a:ln>
                <a:noFill/>
              </a:ln>
              <a:solidFill>
                <a:prstClr val="white"/>
              </a:solidFill>
              <a:effectLst/>
              <a:uLnTx/>
              <a:uFillTx/>
              <a:ea typeface="Helvetica Neue"/>
              <a:cs typeface="Arial" panose="020B0604020202020204" pitchFamily="34" charset="0"/>
              <a:sym typeface="Helvetica Neue"/>
            </a:endParaRPr>
          </a:p>
        </p:txBody>
      </p:sp>
      <p:sp>
        <p:nvSpPr>
          <p:cNvPr id="3" name="TextBox 2"/>
          <p:cNvSpPr txBox="1"/>
          <p:nvPr/>
        </p:nvSpPr>
        <p:spPr>
          <a:xfrm>
            <a:off x="455121" y="195147"/>
            <a:ext cx="834523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Дополнительная профессиональная программа повышения квалификации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white"/>
                </a:solidFill>
                <a:effectLst/>
                <a:uLnTx/>
                <a:uFillTx/>
                <a:latin typeface="Calibri" panose="020F0502020204030204"/>
                <a:ea typeface="+mn-ea"/>
                <a:cs typeface="+mn-cs"/>
              </a:rPr>
              <a:t>«Реализация требований  обновленных ФГОС НОО, ФГОС ООО в работе учителя»</a:t>
            </a:r>
          </a:p>
        </p:txBody>
      </p:sp>
    </p:spTree>
    <p:extLst>
      <p:ext uri="{BB962C8B-B14F-4D97-AF65-F5344CB8AC3E}">
        <p14:creationId xmlns:p14="http://schemas.microsoft.com/office/powerpoint/2010/main" val="1111877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35972" y="1801546"/>
            <a:ext cx="5099536" cy="1477328"/>
          </a:xfrm>
          <a:prstGeom prst="rect">
            <a:avLst/>
          </a:prstGeom>
          <a:ln>
            <a:solidFill>
              <a:schemeClr val="accent1"/>
            </a:solidFill>
          </a:ln>
        </p:spPr>
        <p:txBody>
          <a:bodyPr wrap="square">
            <a:spAutoFit/>
          </a:bodyPr>
          <a:lstStyle/>
          <a:p>
            <a:r>
              <a:rPr lang="ru-RU" b="1" dirty="0">
                <a:solidFill>
                  <a:srgbClr val="22272F"/>
                </a:solidFill>
                <a:latin typeface="PT Serif"/>
              </a:rPr>
              <a:t>Федеральный государственный образовательный стандарт основного общего образования</a:t>
            </a:r>
            <a:br>
              <a:rPr lang="ru-RU" dirty="0"/>
            </a:br>
            <a:r>
              <a:rPr lang="ru-RU" b="1" dirty="0">
                <a:solidFill>
                  <a:srgbClr val="22272F"/>
                </a:solidFill>
                <a:latin typeface="PT Serif"/>
              </a:rPr>
              <a:t>(утв. </a:t>
            </a:r>
            <a:r>
              <a:rPr lang="ru-RU" b="1" dirty="0">
                <a:solidFill>
                  <a:srgbClr val="3272C0"/>
                </a:solidFill>
                <a:latin typeface="PT Serif"/>
                <a:hlinkClick r:id="rId2"/>
              </a:rPr>
              <a:t>приказом</a:t>
            </a:r>
            <a:r>
              <a:rPr lang="ru-RU" b="1" dirty="0">
                <a:solidFill>
                  <a:srgbClr val="22272F"/>
                </a:solidFill>
                <a:latin typeface="PT Serif"/>
              </a:rPr>
              <a:t> Министерства образования и науки РФ от 17 декабря 2010 г. N 1897)</a:t>
            </a:r>
            <a:endParaRPr lang="ru-RU" dirty="0"/>
          </a:p>
        </p:txBody>
      </p:sp>
      <p:sp>
        <p:nvSpPr>
          <p:cNvPr id="5" name="Прямоугольник 4"/>
          <p:cNvSpPr/>
          <p:nvPr/>
        </p:nvSpPr>
        <p:spPr>
          <a:xfrm>
            <a:off x="1639640" y="395626"/>
            <a:ext cx="7878503" cy="461665"/>
          </a:xfrm>
          <a:prstGeom prst="rect">
            <a:avLst/>
          </a:prstGeom>
        </p:spPr>
        <p:txBody>
          <a:bodyPr wrap="none">
            <a:spAutoFit/>
          </a:bodyPr>
          <a:lstStyle/>
          <a:p>
            <a:r>
              <a:rPr lang="ru-RU" sz="2400" b="1" dirty="0">
                <a:solidFill>
                  <a:srgbClr val="0070C0"/>
                </a:solidFill>
                <a:latin typeface="Arial" panose="020B0604020202020204" pitchFamily="34" charset="0"/>
                <a:ea typeface="+mj-ea"/>
                <a:cs typeface="Arial" panose="020B0604020202020204" pitchFamily="34" charset="0"/>
              </a:rPr>
              <a:t>ФГОС 2021  и ФГОС 2009, 2010: выходные данные</a:t>
            </a:r>
          </a:p>
        </p:txBody>
      </p:sp>
      <p:sp>
        <p:nvSpPr>
          <p:cNvPr id="7" name="Прямоугольник 6"/>
          <p:cNvSpPr/>
          <p:nvPr/>
        </p:nvSpPr>
        <p:spPr>
          <a:xfrm>
            <a:off x="6515102" y="3894994"/>
            <a:ext cx="5213836" cy="1477328"/>
          </a:xfrm>
          <a:prstGeom prst="rect">
            <a:avLst/>
          </a:prstGeom>
          <a:ln>
            <a:solidFill>
              <a:schemeClr val="accent1"/>
            </a:solidFill>
          </a:ln>
        </p:spPr>
        <p:txBody>
          <a:bodyPr wrap="square">
            <a:spAutoFit/>
          </a:bodyPr>
          <a:lstStyle/>
          <a:p>
            <a:r>
              <a:rPr lang="ru-RU" b="1" dirty="0">
                <a:solidFill>
                  <a:srgbClr val="22272F"/>
                </a:solidFill>
                <a:latin typeface="PT Serif"/>
              </a:rPr>
              <a:t>Федеральный государственный образовательный стандарт основного общего образования</a:t>
            </a:r>
            <a:br>
              <a:rPr lang="ru-RU" dirty="0"/>
            </a:br>
            <a:r>
              <a:rPr lang="ru-RU" b="1" dirty="0">
                <a:solidFill>
                  <a:srgbClr val="22272F"/>
                </a:solidFill>
                <a:latin typeface="PT Serif"/>
              </a:rPr>
              <a:t>(утв. </a:t>
            </a:r>
            <a:r>
              <a:rPr lang="ru-RU" b="1" dirty="0">
                <a:solidFill>
                  <a:srgbClr val="3272C0"/>
                </a:solidFill>
                <a:latin typeface="PT Serif"/>
                <a:hlinkClick r:id="rId2"/>
              </a:rPr>
              <a:t>приказом</a:t>
            </a:r>
            <a:r>
              <a:rPr lang="ru-RU" b="1" dirty="0">
                <a:solidFill>
                  <a:srgbClr val="22272F"/>
                </a:solidFill>
                <a:latin typeface="PT Serif"/>
              </a:rPr>
              <a:t> Министерства просвещения РФ от 31 мая 2021 г. N 287)</a:t>
            </a:r>
            <a:endParaRPr lang="ru-RU" dirty="0"/>
          </a:p>
        </p:txBody>
      </p:sp>
      <p:sp>
        <p:nvSpPr>
          <p:cNvPr id="9" name="Прямоугольник 8"/>
          <p:cNvSpPr/>
          <p:nvPr/>
        </p:nvSpPr>
        <p:spPr>
          <a:xfrm>
            <a:off x="515817" y="3918329"/>
            <a:ext cx="5386753" cy="1477328"/>
          </a:xfrm>
          <a:prstGeom prst="rect">
            <a:avLst/>
          </a:prstGeom>
          <a:ln>
            <a:solidFill>
              <a:schemeClr val="accent1"/>
            </a:solidFill>
          </a:ln>
        </p:spPr>
        <p:txBody>
          <a:bodyPr wrap="square">
            <a:spAutoFit/>
          </a:bodyPr>
          <a:lstStyle/>
          <a:p>
            <a:r>
              <a:rPr lang="ru-RU" b="1" dirty="0">
                <a:solidFill>
                  <a:srgbClr val="22272F"/>
                </a:solidFill>
                <a:latin typeface="PT Serif"/>
              </a:rPr>
              <a:t>Федеральный государственный образовательный стандарт начального общего образования</a:t>
            </a:r>
            <a:br>
              <a:rPr lang="ru-RU" dirty="0"/>
            </a:br>
            <a:r>
              <a:rPr lang="ru-RU" b="1" dirty="0">
                <a:solidFill>
                  <a:srgbClr val="22272F"/>
                </a:solidFill>
                <a:latin typeface="PT Serif"/>
              </a:rPr>
              <a:t>(утв. </a:t>
            </a:r>
            <a:r>
              <a:rPr lang="ru-RU" b="1" dirty="0">
                <a:solidFill>
                  <a:srgbClr val="3272C0"/>
                </a:solidFill>
                <a:latin typeface="PT Serif"/>
                <a:hlinkClick r:id="rId2"/>
              </a:rPr>
              <a:t>приказом</a:t>
            </a:r>
            <a:r>
              <a:rPr lang="ru-RU" b="1" dirty="0">
                <a:solidFill>
                  <a:srgbClr val="22272F"/>
                </a:solidFill>
                <a:latin typeface="PT Serif"/>
              </a:rPr>
              <a:t> Министерства просвещения РФ от 31 мая 2021 г. N 286)</a:t>
            </a:r>
            <a:endParaRPr lang="ru-RU" dirty="0"/>
          </a:p>
        </p:txBody>
      </p:sp>
      <p:sp>
        <p:nvSpPr>
          <p:cNvPr id="11" name="Прямоугольник 10"/>
          <p:cNvSpPr/>
          <p:nvPr/>
        </p:nvSpPr>
        <p:spPr>
          <a:xfrm>
            <a:off x="662355" y="1801546"/>
            <a:ext cx="5240215" cy="1477328"/>
          </a:xfrm>
          <a:prstGeom prst="rect">
            <a:avLst/>
          </a:prstGeom>
          <a:ln>
            <a:solidFill>
              <a:schemeClr val="accent1"/>
            </a:solidFill>
          </a:ln>
        </p:spPr>
        <p:txBody>
          <a:bodyPr wrap="square">
            <a:spAutoFit/>
          </a:bodyPr>
          <a:lstStyle/>
          <a:p>
            <a:r>
              <a:rPr lang="ru-RU" b="1" dirty="0">
                <a:solidFill>
                  <a:srgbClr val="22272F"/>
                </a:solidFill>
                <a:latin typeface="PT Serif"/>
              </a:rPr>
              <a:t>Федеральный государственный образовательный стандарт основного общего образования</a:t>
            </a:r>
            <a:br>
              <a:rPr lang="ru-RU" dirty="0"/>
            </a:br>
            <a:r>
              <a:rPr lang="ru-RU" b="1" dirty="0">
                <a:solidFill>
                  <a:srgbClr val="22272F"/>
                </a:solidFill>
                <a:latin typeface="PT Serif"/>
              </a:rPr>
              <a:t>(утв. </a:t>
            </a:r>
            <a:r>
              <a:rPr lang="ru-RU" b="1" dirty="0">
                <a:solidFill>
                  <a:srgbClr val="3272C0"/>
                </a:solidFill>
                <a:latin typeface="PT Serif"/>
                <a:hlinkClick r:id="rId2"/>
              </a:rPr>
              <a:t>приказом</a:t>
            </a:r>
            <a:r>
              <a:rPr lang="ru-RU" b="1" dirty="0">
                <a:solidFill>
                  <a:srgbClr val="22272F"/>
                </a:solidFill>
                <a:latin typeface="PT Serif"/>
              </a:rPr>
              <a:t> Министерства образования и науки РФ от 6 октября 2009 г. N 373)</a:t>
            </a:r>
            <a:endParaRPr lang="ru-RU" dirty="0"/>
          </a:p>
        </p:txBody>
      </p:sp>
    </p:spTree>
    <p:extLst>
      <p:ext uri="{BB962C8B-B14F-4D97-AF65-F5344CB8AC3E}">
        <p14:creationId xmlns:p14="http://schemas.microsoft.com/office/powerpoint/2010/main" val="2895198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80292" y="2143944"/>
            <a:ext cx="4774222" cy="3785652"/>
          </a:xfrm>
          <a:prstGeom prst="rect">
            <a:avLst/>
          </a:prstGeom>
        </p:spPr>
        <p:txBody>
          <a:bodyPr wrap="square">
            <a:spAutoFit/>
          </a:bodyPr>
          <a:lstStyle/>
          <a:p>
            <a:r>
              <a:rPr lang="ru-RU" sz="2000" b="1" dirty="0">
                <a:solidFill>
                  <a:srgbClr val="002060"/>
                </a:solidFill>
                <a:ea typeface="Times New Roman" panose="02020603050405020304" pitchFamily="18" charset="0"/>
                <a:cs typeface="Times New Roman" panose="02020603050405020304" pitchFamily="18" charset="0"/>
              </a:rPr>
              <a:t>Методологическая основа </a:t>
            </a:r>
            <a:r>
              <a:rPr lang="ru-RU" sz="2000" dirty="0">
                <a:solidFill>
                  <a:srgbClr val="002060"/>
                </a:solidFill>
              </a:rPr>
              <a:t>– </a:t>
            </a:r>
            <a:r>
              <a:rPr lang="ru-RU" sz="2000" dirty="0">
                <a:solidFill>
                  <a:srgbClr val="002060"/>
                </a:solidFill>
                <a:ea typeface="Times New Roman" panose="02020603050405020304" pitchFamily="18" charset="0"/>
                <a:cs typeface="Times New Roman" panose="02020603050405020304" pitchFamily="18" charset="0"/>
              </a:rPr>
              <a:t>системно-</a:t>
            </a:r>
            <a:r>
              <a:rPr lang="ru-RU" sz="2000" dirty="0" err="1">
                <a:solidFill>
                  <a:srgbClr val="002060"/>
                </a:solidFill>
                <a:ea typeface="Times New Roman" panose="02020603050405020304" pitchFamily="18" charset="0"/>
                <a:cs typeface="Times New Roman" panose="02020603050405020304" pitchFamily="18" charset="0"/>
              </a:rPr>
              <a:t>деятельностный</a:t>
            </a:r>
            <a:r>
              <a:rPr lang="ru-RU" sz="2000" dirty="0">
                <a:solidFill>
                  <a:srgbClr val="002060"/>
                </a:solidFill>
                <a:ea typeface="Times New Roman" panose="02020603050405020304" pitchFamily="18" charset="0"/>
                <a:cs typeface="Times New Roman" panose="02020603050405020304" pitchFamily="18" charset="0"/>
              </a:rPr>
              <a:t> подход</a:t>
            </a:r>
          </a:p>
          <a:p>
            <a:r>
              <a:rPr lang="ru-RU" sz="2000" b="1" dirty="0">
                <a:solidFill>
                  <a:srgbClr val="002060"/>
                </a:solidFill>
                <a:ea typeface="Times New Roman" panose="02020603050405020304" pitchFamily="18" charset="0"/>
                <a:cs typeface="Times New Roman" panose="02020603050405020304" pitchFamily="18" charset="0"/>
              </a:rPr>
              <a:t>Структура </a:t>
            </a:r>
            <a:r>
              <a:rPr lang="ru-RU" sz="2000" dirty="0">
                <a:solidFill>
                  <a:srgbClr val="002060"/>
                </a:solidFill>
                <a:ea typeface="Times New Roman" panose="02020603050405020304" pitchFamily="18" charset="0"/>
                <a:cs typeface="Times New Roman" panose="02020603050405020304" pitchFamily="18" charset="0"/>
              </a:rPr>
              <a:t>(в соответствии с ФЗ «Об образовании в Российской Федерации»):</a:t>
            </a:r>
            <a:endParaRPr lang="ru-RU" sz="2000" dirty="0">
              <a:solidFill>
                <a:srgbClr val="002060"/>
              </a:solidFill>
              <a:effectLst/>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ru-RU" sz="2000" dirty="0">
                <a:solidFill>
                  <a:srgbClr val="002060"/>
                </a:solidFill>
                <a:ea typeface="Times New Roman" panose="02020603050405020304" pitchFamily="18" charset="0"/>
                <a:cs typeface="Times New Roman" panose="02020603050405020304" pitchFamily="18" charset="0"/>
              </a:rPr>
              <a:t>общие положения;</a:t>
            </a:r>
            <a:endParaRPr lang="ru-RU" sz="2000" dirty="0">
              <a:solidFill>
                <a:srgbClr val="002060"/>
              </a:solidFill>
              <a:effectLst/>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ru-RU" sz="2000" dirty="0">
                <a:solidFill>
                  <a:srgbClr val="002060"/>
                </a:solidFill>
                <a:ea typeface="Times New Roman" panose="02020603050405020304" pitchFamily="18" charset="0"/>
                <a:cs typeface="Times New Roman" panose="02020603050405020304" pitchFamily="18" charset="0"/>
              </a:rPr>
              <a:t>требования к структуре образовательных программ и их объему;</a:t>
            </a:r>
            <a:endParaRPr lang="ru-RU" sz="2000" dirty="0">
              <a:solidFill>
                <a:srgbClr val="002060"/>
              </a:solidFill>
              <a:effectLst/>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ru-RU" sz="2000" dirty="0">
                <a:solidFill>
                  <a:srgbClr val="002060"/>
                </a:solidFill>
                <a:ea typeface="Times New Roman" panose="02020603050405020304" pitchFamily="18" charset="0"/>
                <a:cs typeface="Times New Roman" panose="02020603050405020304" pitchFamily="18" charset="0"/>
              </a:rPr>
              <a:t>требования к условиям реализации образовательных программ;</a:t>
            </a:r>
            <a:endParaRPr lang="ru-RU" sz="2000" dirty="0">
              <a:solidFill>
                <a:srgbClr val="002060"/>
              </a:solidFill>
              <a:effectLst/>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ru-RU" sz="2000" dirty="0">
                <a:solidFill>
                  <a:srgbClr val="002060"/>
                </a:solidFill>
                <a:ea typeface="Times New Roman" panose="02020603050405020304" pitchFamily="18" charset="0"/>
                <a:cs typeface="Times New Roman" panose="02020603050405020304" pitchFamily="18" charset="0"/>
              </a:rPr>
              <a:t>требования к результатам освоения образовательных программ</a:t>
            </a:r>
          </a:p>
        </p:txBody>
      </p:sp>
      <p:sp>
        <p:nvSpPr>
          <p:cNvPr id="2" name="TextBox 1"/>
          <p:cNvSpPr txBox="1"/>
          <p:nvPr/>
        </p:nvSpPr>
        <p:spPr>
          <a:xfrm>
            <a:off x="553915" y="361863"/>
            <a:ext cx="9460523" cy="480131"/>
          </a:xfrm>
          <a:prstGeom prst="rect">
            <a:avLst/>
          </a:prstGeom>
        </p:spPr>
        <p:txBody>
          <a:bodyPr vert="horz" lIns="91440" tIns="45720" rIns="91440" bIns="45720" rtlCol="0" anchor="ctr">
            <a:normAutofit fontScale="85000" lnSpcReduction="10000"/>
          </a:bodyPr>
          <a:lstStyle>
            <a:lvl1pPr>
              <a:lnSpc>
                <a:spcPct val="90000"/>
              </a:lnSpc>
              <a:spcBef>
                <a:spcPct val="0"/>
              </a:spcBef>
              <a:buNone/>
              <a:defRPr sz="2800" b="1">
                <a:solidFill>
                  <a:schemeClr val="accent1"/>
                </a:solidFill>
                <a:latin typeface="Arial" panose="020B0604020202020204" pitchFamily="34" charset="0"/>
                <a:ea typeface="+mj-ea"/>
                <a:cs typeface="Arial" panose="020B0604020202020204" pitchFamily="34" charset="0"/>
              </a:defRPr>
            </a:lvl1pPr>
          </a:lstStyle>
          <a:p>
            <a:r>
              <a:rPr lang="ru-RU" dirty="0">
                <a:solidFill>
                  <a:srgbClr val="0070C0"/>
                </a:solidFill>
              </a:rPr>
              <a:t>ФГОС 2021  и ФГОС 2009, 2010: ведущие сходства и отличия</a:t>
            </a:r>
          </a:p>
        </p:txBody>
      </p:sp>
      <p:sp>
        <p:nvSpPr>
          <p:cNvPr id="4" name="TextBox 3"/>
          <p:cNvSpPr txBox="1"/>
          <p:nvPr/>
        </p:nvSpPr>
        <p:spPr>
          <a:xfrm>
            <a:off x="580292" y="1424726"/>
            <a:ext cx="4703885" cy="400110"/>
          </a:xfrm>
          <a:prstGeom prst="rect">
            <a:avLst/>
          </a:prstGeom>
          <a:solidFill>
            <a:srgbClr val="0070C0"/>
          </a:solidFill>
        </p:spPr>
        <p:txBody>
          <a:bodyPr wrap="square" rtlCol="0">
            <a:spAutoFit/>
          </a:bodyPr>
          <a:lstStyle/>
          <a:p>
            <a:pPr algn="ctr"/>
            <a:r>
              <a:rPr lang="ru-RU" sz="2000" dirty="0">
                <a:solidFill>
                  <a:schemeClr val="bg1"/>
                </a:solidFill>
              </a:rPr>
              <a:t>СХОДСТВО</a:t>
            </a:r>
          </a:p>
        </p:txBody>
      </p:sp>
      <p:sp>
        <p:nvSpPr>
          <p:cNvPr id="8" name="TextBox 7"/>
          <p:cNvSpPr txBox="1"/>
          <p:nvPr/>
        </p:nvSpPr>
        <p:spPr>
          <a:xfrm>
            <a:off x="6003939" y="1424726"/>
            <a:ext cx="4703885" cy="400110"/>
          </a:xfrm>
          <a:prstGeom prst="rect">
            <a:avLst/>
          </a:prstGeom>
          <a:solidFill>
            <a:srgbClr val="0070C0"/>
          </a:solidFill>
        </p:spPr>
        <p:txBody>
          <a:bodyPr wrap="square" rtlCol="0">
            <a:spAutoFit/>
          </a:bodyPr>
          <a:lstStyle/>
          <a:p>
            <a:pPr algn="ctr"/>
            <a:r>
              <a:rPr lang="ru-RU" sz="2000" dirty="0">
                <a:solidFill>
                  <a:schemeClr val="bg1"/>
                </a:solidFill>
              </a:rPr>
              <a:t>ОТЛИЧИЕ</a:t>
            </a:r>
          </a:p>
        </p:txBody>
      </p:sp>
      <p:sp>
        <p:nvSpPr>
          <p:cNvPr id="10" name="Прямоугольник 9"/>
          <p:cNvSpPr/>
          <p:nvPr/>
        </p:nvSpPr>
        <p:spPr>
          <a:xfrm>
            <a:off x="6003939" y="2143944"/>
            <a:ext cx="5046784" cy="2246769"/>
          </a:xfrm>
          <a:prstGeom prst="rect">
            <a:avLst/>
          </a:prstGeom>
        </p:spPr>
        <p:txBody>
          <a:bodyPr wrap="square">
            <a:spAutoFit/>
          </a:bodyPr>
          <a:lstStyle/>
          <a:p>
            <a:pPr lvl="0" defTabSz="889000">
              <a:lnSpc>
                <a:spcPct val="90000"/>
              </a:lnSpc>
              <a:spcBef>
                <a:spcPct val="0"/>
              </a:spcBef>
              <a:spcAft>
                <a:spcPct val="35000"/>
              </a:spcAft>
            </a:pPr>
            <a:r>
              <a:rPr lang="ru-RU" sz="2000" b="1" dirty="0">
                <a:solidFill>
                  <a:srgbClr val="002060"/>
                </a:solidFill>
                <a:cs typeface="Arial" panose="020B0604020202020204" pitchFamily="34" charset="0"/>
              </a:rPr>
              <a:t>ФГОС 2021:</a:t>
            </a:r>
          </a:p>
          <a:p>
            <a:pPr marL="342900" lvl="0" indent="-342900" defTabSz="889000">
              <a:lnSpc>
                <a:spcPct val="90000"/>
              </a:lnSpc>
              <a:spcBef>
                <a:spcPct val="0"/>
              </a:spcBef>
              <a:spcAft>
                <a:spcPct val="35000"/>
              </a:spcAft>
              <a:buFont typeface="Wingdings" panose="05000000000000000000" pitchFamily="2" charset="2"/>
              <a:buChar char="§"/>
            </a:pPr>
            <a:r>
              <a:rPr lang="ru-RU" sz="2000" dirty="0">
                <a:solidFill>
                  <a:srgbClr val="002060"/>
                </a:solidFill>
                <a:cs typeface="Arial" panose="020B0604020202020204" pitchFamily="34" charset="0"/>
              </a:rPr>
              <a:t>устанавливают </a:t>
            </a:r>
            <a:r>
              <a:rPr lang="ru-RU" sz="2000" b="1" dirty="0">
                <a:solidFill>
                  <a:srgbClr val="002060"/>
                </a:solidFill>
                <a:ea typeface="Times New Roman" panose="02020603050405020304" pitchFamily="18" charset="0"/>
                <a:cs typeface="Times New Roman" panose="02020603050405020304" pitchFamily="18" charset="0"/>
              </a:rPr>
              <a:t>вариативность </a:t>
            </a:r>
            <a:r>
              <a:rPr lang="ru-RU" sz="2000" dirty="0">
                <a:solidFill>
                  <a:srgbClr val="002060"/>
                </a:solidFill>
                <a:ea typeface="Times New Roman" panose="02020603050405020304" pitchFamily="18" charset="0"/>
                <a:cs typeface="Times New Roman" panose="02020603050405020304" pitchFamily="18" charset="0"/>
              </a:rPr>
              <a:t>образовательных</a:t>
            </a:r>
            <a:r>
              <a:rPr lang="ru-RU" sz="2000" b="1" dirty="0">
                <a:solidFill>
                  <a:srgbClr val="002060"/>
                </a:solidFill>
                <a:ea typeface="Times New Roman" panose="02020603050405020304" pitchFamily="18" charset="0"/>
                <a:cs typeface="Times New Roman" panose="02020603050405020304" pitchFamily="18" charset="0"/>
              </a:rPr>
              <a:t> </a:t>
            </a:r>
            <a:r>
              <a:rPr lang="ru-RU" sz="2000" dirty="0">
                <a:solidFill>
                  <a:srgbClr val="002060"/>
                </a:solidFill>
                <a:cs typeface="Arial" panose="020B0604020202020204" pitchFamily="34" charset="0"/>
              </a:rPr>
              <a:t>программ </a:t>
            </a:r>
            <a:r>
              <a:rPr lang="ru-RU" sz="2000" b="1" dirty="0">
                <a:solidFill>
                  <a:srgbClr val="002060"/>
                </a:solidFill>
                <a:ea typeface="Times New Roman" panose="02020603050405020304" pitchFamily="18" charset="0"/>
                <a:cs typeface="Times New Roman" panose="02020603050405020304" pitchFamily="18" charset="0"/>
              </a:rPr>
              <a:t>и условий их реализации</a:t>
            </a:r>
            <a:r>
              <a:rPr lang="ru-RU" sz="2000" dirty="0">
                <a:solidFill>
                  <a:srgbClr val="002060"/>
                </a:solidFill>
                <a:cs typeface="Arial" panose="020B0604020202020204" pitchFamily="34" charset="0"/>
              </a:rPr>
              <a:t>;</a:t>
            </a:r>
          </a:p>
          <a:p>
            <a:pPr marL="342900" lvl="0" indent="-342900" defTabSz="889000">
              <a:lnSpc>
                <a:spcPct val="90000"/>
              </a:lnSpc>
              <a:spcBef>
                <a:spcPct val="0"/>
              </a:spcBef>
              <a:spcAft>
                <a:spcPct val="35000"/>
              </a:spcAft>
              <a:buFont typeface="Wingdings" panose="05000000000000000000" pitchFamily="2" charset="2"/>
              <a:buChar char="§"/>
            </a:pPr>
            <a:r>
              <a:rPr lang="ru-RU" sz="2000" b="1" dirty="0">
                <a:solidFill>
                  <a:srgbClr val="002060"/>
                </a:solidFill>
                <a:ea typeface="Times New Roman" panose="02020603050405020304" pitchFamily="18" charset="0"/>
                <a:cs typeface="Times New Roman" panose="02020603050405020304" pitchFamily="18" charset="0"/>
              </a:rPr>
              <a:t>конкретизируют требования к результатам  </a:t>
            </a:r>
            <a:r>
              <a:rPr lang="ru-RU" sz="2000" dirty="0">
                <a:solidFill>
                  <a:srgbClr val="002060"/>
                </a:solidFill>
                <a:ea typeface="Times New Roman" panose="02020603050405020304" pitchFamily="18" charset="0"/>
                <a:cs typeface="Times New Roman" panose="02020603050405020304" pitchFamily="18" charset="0"/>
              </a:rPr>
              <a:t>освоения образовательных программ </a:t>
            </a:r>
            <a:endParaRPr lang="ru-RU" sz="2000" dirty="0">
              <a:solidFill>
                <a:srgbClr val="002060"/>
              </a:solidFill>
              <a:cs typeface="Arial" panose="020B0604020202020204" pitchFamily="34" charset="0"/>
            </a:endParaRPr>
          </a:p>
        </p:txBody>
      </p:sp>
    </p:spTree>
    <p:extLst>
      <p:ext uri="{BB962C8B-B14F-4D97-AF65-F5344CB8AC3E}">
        <p14:creationId xmlns:p14="http://schemas.microsoft.com/office/powerpoint/2010/main" val="150363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5946" y="1588708"/>
            <a:ext cx="9372600" cy="3816429"/>
          </a:xfrm>
          <a:prstGeom prst="rect">
            <a:avLst/>
          </a:prstGeom>
        </p:spPr>
        <p:txBody>
          <a:bodyPr wrap="square">
            <a:spAutoFit/>
          </a:bodyPr>
          <a:lstStyle/>
          <a:p>
            <a:pPr indent="449580" algn="just">
              <a:spcAft>
                <a:spcPts val="0"/>
              </a:spcAft>
            </a:pPr>
            <a:r>
              <a:rPr lang="ru-RU" sz="2200" dirty="0">
                <a:solidFill>
                  <a:srgbClr val="002060"/>
                </a:solidFill>
              </a:rPr>
              <a:t>Понятие системно-</a:t>
            </a:r>
            <a:r>
              <a:rPr lang="ru-RU" sz="2200" dirty="0" err="1">
                <a:solidFill>
                  <a:srgbClr val="002060"/>
                </a:solidFill>
              </a:rPr>
              <a:t>деятельностного</a:t>
            </a:r>
            <a:r>
              <a:rPr lang="ru-RU" sz="2200" dirty="0">
                <a:solidFill>
                  <a:srgbClr val="002060"/>
                </a:solidFill>
              </a:rPr>
              <a:t> подхода было введено исследователями-психологами в 1985 г. с целью снятия оппозиции между </a:t>
            </a:r>
            <a:r>
              <a:rPr lang="ru-RU" sz="2200" b="1" i="1" dirty="0">
                <a:solidFill>
                  <a:srgbClr val="002060"/>
                </a:solidFill>
              </a:rPr>
              <a:t>системным подходом</a:t>
            </a:r>
            <a:r>
              <a:rPr lang="ru-RU" sz="2200" dirty="0">
                <a:solidFill>
                  <a:srgbClr val="002060"/>
                </a:solidFill>
              </a:rPr>
              <a:t> (Б.Г. Ананьев, Б.Ф. Ломов и др.), и </a:t>
            </a:r>
            <a:r>
              <a:rPr lang="ru-RU" sz="2200" b="1" i="1" dirty="0" err="1">
                <a:solidFill>
                  <a:srgbClr val="002060"/>
                </a:solidFill>
              </a:rPr>
              <a:t>деятельностным</a:t>
            </a:r>
            <a:r>
              <a:rPr lang="ru-RU" sz="2200" b="1" i="1" dirty="0">
                <a:solidFill>
                  <a:srgbClr val="002060"/>
                </a:solidFill>
              </a:rPr>
              <a:t> подходом</a:t>
            </a:r>
            <a:r>
              <a:rPr lang="ru-RU" sz="2200" dirty="0">
                <a:solidFill>
                  <a:srgbClr val="002060"/>
                </a:solidFill>
              </a:rPr>
              <a:t> (Л.С. Выготский, Л.В. </a:t>
            </a:r>
            <a:r>
              <a:rPr lang="ru-RU" sz="2200" dirty="0" err="1">
                <a:solidFill>
                  <a:srgbClr val="002060"/>
                </a:solidFill>
              </a:rPr>
              <a:t>Занков</a:t>
            </a:r>
            <a:r>
              <a:rPr lang="ru-RU" sz="2200" dirty="0">
                <a:solidFill>
                  <a:srgbClr val="002060"/>
                </a:solidFill>
              </a:rPr>
              <a:t>, А.Р. </a:t>
            </a:r>
            <a:r>
              <a:rPr lang="ru-RU" sz="2200" dirty="0" err="1">
                <a:solidFill>
                  <a:srgbClr val="002060"/>
                </a:solidFill>
              </a:rPr>
              <a:t>Лурия</a:t>
            </a:r>
            <a:r>
              <a:rPr lang="ru-RU" sz="2200" dirty="0">
                <a:solidFill>
                  <a:srgbClr val="002060"/>
                </a:solidFill>
              </a:rPr>
              <a:t>, Д.Б. </a:t>
            </a:r>
            <a:r>
              <a:rPr lang="ru-RU" sz="2200" dirty="0" err="1">
                <a:solidFill>
                  <a:srgbClr val="002060"/>
                </a:solidFill>
              </a:rPr>
              <a:t>Эльконин</a:t>
            </a:r>
            <a:r>
              <a:rPr lang="ru-RU" sz="2200" dirty="0">
                <a:solidFill>
                  <a:srgbClr val="002060"/>
                </a:solidFill>
              </a:rPr>
              <a:t>, В.В. Давыдов и др.).</a:t>
            </a:r>
          </a:p>
          <a:p>
            <a:pPr indent="449580" algn="just">
              <a:spcAft>
                <a:spcPts val="0"/>
              </a:spcAft>
            </a:pPr>
            <a:r>
              <a:rPr lang="ru-RU" sz="2200" dirty="0">
                <a:solidFill>
                  <a:srgbClr val="002060"/>
                </a:solidFill>
              </a:rPr>
              <a:t> Системно-</a:t>
            </a:r>
            <a:r>
              <a:rPr lang="ru-RU" sz="2200" dirty="0" err="1">
                <a:solidFill>
                  <a:srgbClr val="002060"/>
                </a:solidFill>
              </a:rPr>
              <a:t>деятельностный</a:t>
            </a:r>
            <a:r>
              <a:rPr lang="ru-RU" sz="2200" dirty="0">
                <a:solidFill>
                  <a:srgbClr val="002060"/>
                </a:solidFill>
              </a:rPr>
              <a:t> подход является попыткой объединения этих подходов. </a:t>
            </a:r>
          </a:p>
          <a:p>
            <a:pPr indent="449580" algn="just">
              <a:spcAft>
                <a:spcPts val="0"/>
              </a:spcAft>
            </a:pPr>
            <a:r>
              <a:rPr lang="ru-RU" sz="2200" dirty="0">
                <a:solidFill>
                  <a:srgbClr val="002060"/>
                </a:solidFill>
              </a:rPr>
              <a:t>Системно-</a:t>
            </a:r>
            <a:r>
              <a:rPr lang="ru-RU" sz="2200" dirty="0" err="1">
                <a:solidFill>
                  <a:srgbClr val="002060"/>
                </a:solidFill>
              </a:rPr>
              <a:t>деятельностный</a:t>
            </a:r>
            <a:r>
              <a:rPr lang="ru-RU" sz="2200" dirty="0">
                <a:solidFill>
                  <a:srgbClr val="002060"/>
                </a:solidFill>
              </a:rPr>
              <a:t> подход - это подход, при котором в учебном процессе главное место отводится активной и разносторонней,                                 в максимальной степени самостоятельной  познавательной  деятельности школьника.  </a:t>
            </a:r>
          </a:p>
        </p:txBody>
      </p:sp>
      <p:sp>
        <p:nvSpPr>
          <p:cNvPr id="3" name="Прямоугольник 2"/>
          <p:cNvSpPr/>
          <p:nvPr/>
        </p:nvSpPr>
        <p:spPr>
          <a:xfrm>
            <a:off x="870438" y="96688"/>
            <a:ext cx="9926516" cy="954107"/>
          </a:xfrm>
          <a:prstGeom prst="rect">
            <a:avLst/>
          </a:prstGeom>
        </p:spPr>
        <p:txBody>
          <a:bodyPr wrap="square">
            <a:spAutoFit/>
          </a:bodyPr>
          <a:lstStyle/>
          <a:p>
            <a:r>
              <a:rPr lang="ru-RU" sz="2800" b="1" dirty="0">
                <a:solidFill>
                  <a:srgbClr val="0070C0"/>
                </a:solidFill>
                <a:latin typeface="Arial" panose="020B0604020202020204" pitchFamily="34" charset="0"/>
                <a:cs typeface="Arial" panose="020B0604020202020204" pitchFamily="34" charset="0"/>
                <a:sym typeface="Helvetica Neue"/>
              </a:rPr>
              <a:t>Системно-</a:t>
            </a:r>
            <a:r>
              <a:rPr lang="ru-RU" sz="2800" b="1" dirty="0" err="1">
                <a:solidFill>
                  <a:srgbClr val="0070C0"/>
                </a:solidFill>
                <a:latin typeface="Arial" panose="020B0604020202020204" pitchFamily="34" charset="0"/>
                <a:cs typeface="Arial" panose="020B0604020202020204" pitchFamily="34" charset="0"/>
                <a:sym typeface="Helvetica Neue"/>
              </a:rPr>
              <a:t>деятельностный</a:t>
            </a:r>
            <a:r>
              <a:rPr lang="ru-RU" sz="2800" b="1" dirty="0">
                <a:solidFill>
                  <a:srgbClr val="0070C0"/>
                </a:solidFill>
                <a:latin typeface="Arial" panose="020B0604020202020204" pitchFamily="34" charset="0"/>
                <a:cs typeface="Arial" panose="020B0604020202020204" pitchFamily="34" charset="0"/>
                <a:sym typeface="Helvetica Neue"/>
              </a:rPr>
              <a:t> подход: </a:t>
            </a:r>
          </a:p>
          <a:p>
            <a:r>
              <a:rPr lang="ru-RU" sz="2800" b="1" dirty="0">
                <a:solidFill>
                  <a:srgbClr val="0070C0"/>
                </a:solidFill>
                <a:latin typeface="Arial" panose="020B0604020202020204" pitchFamily="34" charset="0"/>
                <a:cs typeface="Arial" panose="020B0604020202020204" pitchFamily="34" charset="0"/>
                <a:sym typeface="Helvetica Neue"/>
              </a:rPr>
              <a:t>история и содержание понятия</a:t>
            </a:r>
            <a:endParaRPr lang="ru-RU" sz="2800" b="1" dirty="0">
              <a:solidFill>
                <a:srgbClr val="0070C0"/>
              </a:solidFill>
              <a:latin typeface="Arial" panose="020B0604020202020204" pitchFamily="34" charset="0"/>
              <a:cs typeface="Arial" panose="020B0604020202020204" pitchFamily="34" charset="0"/>
            </a:endParaRPr>
          </a:p>
        </p:txBody>
      </p:sp>
      <p:sp>
        <p:nvSpPr>
          <p:cNvPr id="4" name="Прямоугольник 3"/>
          <p:cNvSpPr/>
          <p:nvPr/>
        </p:nvSpPr>
        <p:spPr>
          <a:xfrm>
            <a:off x="1037492" y="5696828"/>
            <a:ext cx="9249508" cy="492443"/>
          </a:xfrm>
          <a:prstGeom prst="rect">
            <a:avLst/>
          </a:prstGeom>
          <a:noFill/>
        </p:spPr>
        <p:txBody>
          <a:bodyPr wrap="square">
            <a:spAutoFit/>
          </a:bodyPr>
          <a:lstStyle/>
          <a:p>
            <a:pPr algn="ctr"/>
            <a:r>
              <a:rPr lang="ru-RU" sz="2600" dirty="0">
                <a:solidFill>
                  <a:srgbClr val="002060"/>
                </a:solidFill>
              </a:rPr>
              <a:t>Личность развивается в процессе деятельности.</a:t>
            </a:r>
          </a:p>
        </p:txBody>
      </p:sp>
    </p:spTree>
    <p:extLst>
      <p:ext uri="{BB962C8B-B14F-4D97-AF65-F5344CB8AC3E}">
        <p14:creationId xmlns:p14="http://schemas.microsoft.com/office/powerpoint/2010/main" val="4090237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18565" y="0"/>
            <a:ext cx="10515600" cy="1106488"/>
          </a:xfrm>
        </p:spPr>
        <p:txBody>
          <a:bodyPr vert="horz" lIns="91440" tIns="45720" rIns="91440" bIns="45720" rtlCol="0" anchor="ctr">
            <a:normAutofit/>
          </a:bodyPr>
          <a:lstStyle/>
          <a:p>
            <a:r>
              <a:rPr lang="ru-RU" sz="2800" b="1" dirty="0">
                <a:solidFill>
                  <a:srgbClr val="0070C0"/>
                </a:solidFill>
                <a:latin typeface="Arial" panose="020B0604020202020204" pitchFamily="34" charset="0"/>
                <a:cs typeface="Arial" panose="020B0604020202020204" pitchFamily="34" charset="0"/>
              </a:rPr>
              <a:t>ФГОС 2021: введенные понятия</a:t>
            </a:r>
          </a:p>
        </p:txBody>
      </p:sp>
      <p:sp>
        <p:nvSpPr>
          <p:cNvPr id="4" name="TextBox 3"/>
          <p:cNvSpPr txBox="1"/>
          <p:nvPr/>
        </p:nvSpPr>
        <p:spPr>
          <a:xfrm>
            <a:off x="878543" y="1312452"/>
            <a:ext cx="4703885" cy="707886"/>
          </a:xfrm>
          <a:prstGeom prst="rect">
            <a:avLst/>
          </a:prstGeom>
          <a:solidFill>
            <a:srgbClr val="0070C0"/>
          </a:solidFill>
        </p:spPr>
        <p:txBody>
          <a:bodyPr wrap="square" rtlCol="0">
            <a:spAutoFit/>
          </a:bodyPr>
          <a:lstStyle/>
          <a:p>
            <a:pPr algn="ctr"/>
            <a:r>
              <a:rPr lang="ru-RU" sz="2000" dirty="0">
                <a:solidFill>
                  <a:schemeClr val="bg1"/>
                </a:solidFill>
              </a:rPr>
              <a:t>ФУНКЦИОНАЛЬНАЯ ГРАМОТНОСТЬ</a:t>
            </a:r>
          </a:p>
          <a:p>
            <a:pPr algn="ctr"/>
            <a:endParaRPr lang="ru-RU" sz="2000" dirty="0">
              <a:solidFill>
                <a:schemeClr val="bg1"/>
              </a:solidFill>
            </a:endParaRPr>
          </a:p>
        </p:txBody>
      </p:sp>
      <p:sp>
        <p:nvSpPr>
          <p:cNvPr id="6" name="TextBox 5"/>
          <p:cNvSpPr txBox="1"/>
          <p:nvPr/>
        </p:nvSpPr>
        <p:spPr>
          <a:xfrm>
            <a:off x="4276164" y="2675261"/>
            <a:ext cx="4885420" cy="707886"/>
          </a:xfrm>
          <a:prstGeom prst="rect">
            <a:avLst/>
          </a:prstGeom>
          <a:solidFill>
            <a:srgbClr val="0070C0"/>
          </a:solidFill>
        </p:spPr>
        <p:txBody>
          <a:bodyPr wrap="square" rtlCol="0">
            <a:spAutoFit/>
          </a:bodyPr>
          <a:lstStyle/>
          <a:p>
            <a:pPr algn="ctr"/>
            <a:r>
              <a:rPr lang="ru-RU" sz="2000" dirty="0">
                <a:solidFill>
                  <a:schemeClr val="bg1"/>
                </a:solidFill>
              </a:rPr>
              <a:t>ДИСТАНЦИОННЫЕ ОБРАЗОВАТЕЛЬНЫЕ </a:t>
            </a:r>
          </a:p>
          <a:p>
            <a:pPr algn="ctr"/>
            <a:r>
              <a:rPr lang="ru-RU" sz="2000" dirty="0">
                <a:solidFill>
                  <a:schemeClr val="bg1"/>
                </a:solidFill>
              </a:rPr>
              <a:t>ТЕХНОЛОГИИ</a:t>
            </a:r>
          </a:p>
        </p:txBody>
      </p:sp>
      <p:sp>
        <p:nvSpPr>
          <p:cNvPr id="7" name="TextBox 6"/>
          <p:cNvSpPr txBox="1"/>
          <p:nvPr/>
        </p:nvSpPr>
        <p:spPr>
          <a:xfrm>
            <a:off x="6822831" y="4259472"/>
            <a:ext cx="4492868" cy="707886"/>
          </a:xfrm>
          <a:prstGeom prst="rect">
            <a:avLst/>
          </a:prstGeom>
          <a:solidFill>
            <a:srgbClr val="0070C0"/>
          </a:solidFill>
        </p:spPr>
        <p:txBody>
          <a:bodyPr wrap="square" rtlCol="0">
            <a:spAutoFit/>
          </a:bodyPr>
          <a:lstStyle/>
          <a:p>
            <a:pPr algn="ctr"/>
            <a:r>
              <a:rPr lang="ru-RU" sz="2000" dirty="0">
                <a:solidFill>
                  <a:schemeClr val="bg1"/>
                </a:solidFill>
              </a:rPr>
              <a:t>ВЕРИФИЦИРОВАННЫЕ ОБРАЗОВАТЕЛЬНЫЕ РЕСУРСЫ</a:t>
            </a:r>
          </a:p>
        </p:txBody>
      </p:sp>
    </p:spTree>
    <p:extLst>
      <p:ext uri="{BB962C8B-B14F-4D97-AF65-F5344CB8AC3E}">
        <p14:creationId xmlns:p14="http://schemas.microsoft.com/office/powerpoint/2010/main" val="1585819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idx="4294967295"/>
          </p:nvPr>
        </p:nvSpPr>
        <p:spPr>
          <a:xfrm>
            <a:off x="580292" y="5501612"/>
            <a:ext cx="6110654" cy="720725"/>
          </a:xfrm>
          <a:solidFill>
            <a:srgbClr val="0070C0"/>
          </a:solidFill>
        </p:spPr>
        <p:txBody>
          <a:bodyPr>
            <a:normAutofit fontScale="90000"/>
          </a:bodyPr>
          <a:lstStyle/>
          <a:p>
            <a:r>
              <a:rPr lang="ru-RU" sz="2000" dirty="0">
                <a:solidFill>
                  <a:schemeClr val="bg1"/>
                </a:solidFill>
                <a:latin typeface="+mn-lt"/>
                <a:cs typeface="Arial" panose="020B0604020202020204" pitchFamily="34" charset="0"/>
              </a:rPr>
              <a:t>Требования к результатам реализации образовательных программ соотнесены с навыками </a:t>
            </a:r>
            <a:r>
              <a:rPr lang="en-US" sz="2000" dirty="0">
                <a:solidFill>
                  <a:schemeClr val="bg1"/>
                </a:solidFill>
                <a:latin typeface="+mn-lt"/>
                <a:cs typeface="Arial" panose="020B0604020202020204" pitchFamily="34" charset="0"/>
              </a:rPr>
              <a:t>XXI </a:t>
            </a:r>
            <a:r>
              <a:rPr lang="ru-RU" sz="2000" dirty="0">
                <a:solidFill>
                  <a:schemeClr val="bg1"/>
                </a:solidFill>
                <a:latin typeface="+mn-lt"/>
                <a:cs typeface="Arial" panose="020B0604020202020204" pitchFamily="34" charset="0"/>
              </a:rPr>
              <a:t>века</a:t>
            </a:r>
          </a:p>
        </p:txBody>
      </p:sp>
      <p:grpSp>
        <p:nvGrpSpPr>
          <p:cNvPr id="12" name="Группа 11"/>
          <p:cNvGrpSpPr/>
          <p:nvPr/>
        </p:nvGrpSpPr>
        <p:grpSpPr>
          <a:xfrm>
            <a:off x="580292" y="2202368"/>
            <a:ext cx="3499339" cy="2834026"/>
            <a:chOff x="1188457" y="2889937"/>
            <a:chExt cx="4588131" cy="2834026"/>
          </a:xfrm>
          <a:solidFill>
            <a:schemeClr val="accent1">
              <a:lumMod val="60000"/>
              <a:lumOff val="40000"/>
            </a:schemeClr>
          </a:solidFill>
        </p:grpSpPr>
        <p:sp>
          <p:nvSpPr>
            <p:cNvPr id="20" name="Полилиния 19"/>
            <p:cNvSpPr/>
            <p:nvPr/>
          </p:nvSpPr>
          <p:spPr>
            <a:xfrm>
              <a:off x="1188457" y="2889937"/>
              <a:ext cx="4588131" cy="809721"/>
            </a:xfrm>
            <a:custGeom>
              <a:avLst/>
              <a:gdLst>
                <a:gd name="connsiteX0" fmla="*/ 0 w 2655887"/>
                <a:gd name="connsiteY0" fmla="*/ 0 h 809721"/>
                <a:gd name="connsiteX1" fmla="*/ 2655887 w 2655887"/>
                <a:gd name="connsiteY1" fmla="*/ 0 h 809721"/>
                <a:gd name="connsiteX2" fmla="*/ 2655887 w 2655887"/>
                <a:gd name="connsiteY2" fmla="*/ 809721 h 809721"/>
                <a:gd name="connsiteX3" fmla="*/ 0 w 2655887"/>
                <a:gd name="connsiteY3" fmla="*/ 809721 h 809721"/>
                <a:gd name="connsiteX4" fmla="*/ 0 w 2655887"/>
                <a:gd name="connsiteY4" fmla="*/ 0 h 80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887" h="809721">
                  <a:moveTo>
                    <a:pt x="0" y="0"/>
                  </a:moveTo>
                  <a:lnTo>
                    <a:pt x="2655887" y="0"/>
                  </a:lnTo>
                  <a:lnTo>
                    <a:pt x="2655887" y="809721"/>
                  </a:lnTo>
                  <a:lnTo>
                    <a:pt x="0" y="809721"/>
                  </a:lnTo>
                  <a:lnTo>
                    <a:pt x="0" y="0"/>
                  </a:lnTo>
                  <a:close/>
                </a:path>
              </a:pathLst>
            </a:custGeom>
            <a:grp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a:solidFill>
                    <a:srgbClr val="0070C0"/>
                  </a:solidFill>
                  <a:latin typeface="Arial" panose="020B0604020202020204" pitchFamily="34" charset="0"/>
                  <a:cs typeface="Arial" panose="020B0604020202020204" pitchFamily="34" charset="0"/>
                </a:rPr>
                <a:t>Личностные результаты</a:t>
              </a:r>
            </a:p>
          </p:txBody>
        </p:sp>
        <p:sp>
          <p:nvSpPr>
            <p:cNvPr id="22" name="Полилиния 21"/>
            <p:cNvSpPr/>
            <p:nvPr/>
          </p:nvSpPr>
          <p:spPr>
            <a:xfrm>
              <a:off x="1188457" y="3902090"/>
              <a:ext cx="4588131" cy="809721"/>
            </a:xfrm>
            <a:custGeom>
              <a:avLst/>
              <a:gdLst>
                <a:gd name="connsiteX0" fmla="*/ 0 w 2655887"/>
                <a:gd name="connsiteY0" fmla="*/ 0 h 809721"/>
                <a:gd name="connsiteX1" fmla="*/ 2655887 w 2655887"/>
                <a:gd name="connsiteY1" fmla="*/ 0 h 809721"/>
                <a:gd name="connsiteX2" fmla="*/ 2655887 w 2655887"/>
                <a:gd name="connsiteY2" fmla="*/ 809721 h 809721"/>
                <a:gd name="connsiteX3" fmla="*/ 0 w 2655887"/>
                <a:gd name="connsiteY3" fmla="*/ 809721 h 809721"/>
                <a:gd name="connsiteX4" fmla="*/ 0 w 2655887"/>
                <a:gd name="connsiteY4" fmla="*/ 0 h 80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887" h="809721">
                  <a:moveTo>
                    <a:pt x="0" y="0"/>
                  </a:moveTo>
                  <a:lnTo>
                    <a:pt x="2655887" y="0"/>
                  </a:lnTo>
                  <a:lnTo>
                    <a:pt x="2655887" y="809721"/>
                  </a:lnTo>
                  <a:lnTo>
                    <a:pt x="0" y="809721"/>
                  </a:lnTo>
                  <a:lnTo>
                    <a:pt x="0" y="0"/>
                  </a:lnTo>
                  <a:close/>
                </a:path>
              </a:pathLst>
            </a:custGeom>
            <a:grp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a:solidFill>
                    <a:srgbClr val="0070C0"/>
                  </a:solidFill>
                  <a:latin typeface="Arial" panose="020B0604020202020204" pitchFamily="34" charset="0"/>
                  <a:cs typeface="Arial" panose="020B0604020202020204" pitchFamily="34" charset="0"/>
                </a:rPr>
                <a:t>Метапредметные результаты</a:t>
              </a:r>
            </a:p>
          </p:txBody>
        </p:sp>
        <p:sp>
          <p:nvSpPr>
            <p:cNvPr id="24" name="Полилиния 23"/>
            <p:cNvSpPr/>
            <p:nvPr/>
          </p:nvSpPr>
          <p:spPr>
            <a:xfrm>
              <a:off x="1188457" y="4914242"/>
              <a:ext cx="4588131" cy="809721"/>
            </a:xfrm>
            <a:custGeom>
              <a:avLst/>
              <a:gdLst>
                <a:gd name="connsiteX0" fmla="*/ 0 w 2655887"/>
                <a:gd name="connsiteY0" fmla="*/ 0 h 809721"/>
                <a:gd name="connsiteX1" fmla="*/ 2655887 w 2655887"/>
                <a:gd name="connsiteY1" fmla="*/ 0 h 809721"/>
                <a:gd name="connsiteX2" fmla="*/ 2655887 w 2655887"/>
                <a:gd name="connsiteY2" fmla="*/ 809721 h 809721"/>
                <a:gd name="connsiteX3" fmla="*/ 0 w 2655887"/>
                <a:gd name="connsiteY3" fmla="*/ 809721 h 809721"/>
                <a:gd name="connsiteX4" fmla="*/ 0 w 2655887"/>
                <a:gd name="connsiteY4" fmla="*/ 0 h 80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887" h="809721">
                  <a:moveTo>
                    <a:pt x="0" y="0"/>
                  </a:moveTo>
                  <a:lnTo>
                    <a:pt x="2655887" y="0"/>
                  </a:lnTo>
                  <a:lnTo>
                    <a:pt x="2655887" y="809721"/>
                  </a:lnTo>
                  <a:lnTo>
                    <a:pt x="0" y="809721"/>
                  </a:lnTo>
                  <a:lnTo>
                    <a:pt x="0" y="0"/>
                  </a:lnTo>
                  <a:close/>
                </a:path>
              </a:pathLst>
            </a:custGeom>
            <a:grp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a:solidFill>
                    <a:srgbClr val="0070C0"/>
                  </a:solidFill>
                  <a:latin typeface="Arial" panose="020B0604020202020204" pitchFamily="34" charset="0"/>
                  <a:cs typeface="Arial" panose="020B0604020202020204" pitchFamily="34" charset="0"/>
                </a:rPr>
                <a:t>Предметные результаты</a:t>
              </a:r>
            </a:p>
          </p:txBody>
        </p:sp>
      </p:grpSp>
      <p:sp>
        <p:nvSpPr>
          <p:cNvPr id="9" name="Заголовок 5"/>
          <p:cNvSpPr txBox="1">
            <a:spLocks/>
          </p:cNvSpPr>
          <p:nvPr/>
        </p:nvSpPr>
        <p:spPr>
          <a:xfrm>
            <a:off x="505690" y="95062"/>
            <a:ext cx="10924310" cy="952132"/>
          </a:xfrm>
          <a:prstGeom prst="rect">
            <a:avLst/>
          </a:prstGeom>
        </p:spPr>
        <p:txBody>
          <a:bodyPr vert="horz" lIns="91440" tIns="45720" rIns="91440" bIns="45720" rtlCol="0" anchor="ctr">
            <a:normAutofit/>
          </a:bodyPr>
          <a:lstStyle>
            <a:lvl1pPr>
              <a:lnSpc>
                <a:spcPct val="90000"/>
              </a:lnSpc>
              <a:spcBef>
                <a:spcPct val="0"/>
              </a:spcBef>
              <a:buNone/>
              <a:defRPr sz="2800" b="1">
                <a:solidFill>
                  <a:srgbClr val="0070C0"/>
                </a:solidFill>
                <a:latin typeface="Arial" panose="020B0604020202020204" pitchFamily="34" charset="0"/>
                <a:ea typeface="+mj-ea"/>
                <a:cs typeface="Arial" panose="020B0604020202020204" pitchFamily="34" charset="0"/>
              </a:defRPr>
            </a:lvl1pPr>
          </a:lstStyle>
          <a:p>
            <a:r>
              <a:rPr lang="ru-RU" dirty="0"/>
              <a:t>Новый формат представления результатов освоения </a:t>
            </a:r>
          </a:p>
          <a:p>
            <a:r>
              <a:rPr lang="ru-RU" dirty="0"/>
              <a:t>основной образовательной программы</a:t>
            </a:r>
          </a:p>
        </p:txBody>
      </p:sp>
      <p:sp>
        <p:nvSpPr>
          <p:cNvPr id="10" name="TextBox 9"/>
          <p:cNvSpPr txBox="1"/>
          <p:nvPr/>
        </p:nvSpPr>
        <p:spPr>
          <a:xfrm>
            <a:off x="1675538" y="6411293"/>
            <a:ext cx="3268334" cy="369332"/>
          </a:xfrm>
          <a:prstGeom prst="rect">
            <a:avLst/>
          </a:prstGeom>
          <a:noFill/>
        </p:spPr>
        <p:txBody>
          <a:bodyPr wrap="square" rtlCol="0">
            <a:spAutoFit/>
          </a:bodyPr>
          <a:lstStyle/>
          <a:p>
            <a:pPr algn="ctr"/>
            <a:endParaRPr lang="ru-RU" dirty="0">
              <a:latin typeface="Arial" panose="020B0604020202020204" pitchFamily="34" charset="0"/>
              <a:cs typeface="Arial" panose="020B0604020202020204" pitchFamily="34" charset="0"/>
            </a:endParaRPr>
          </a:p>
        </p:txBody>
      </p:sp>
      <p:sp>
        <p:nvSpPr>
          <p:cNvPr id="2" name="TextBox 1"/>
          <p:cNvSpPr txBox="1"/>
          <p:nvPr/>
        </p:nvSpPr>
        <p:spPr>
          <a:xfrm>
            <a:off x="4511022" y="4389327"/>
            <a:ext cx="2039247" cy="923330"/>
          </a:xfrm>
          <a:prstGeom prst="rect">
            <a:avLst/>
          </a:prstGeom>
          <a:noFill/>
        </p:spPr>
        <p:txBody>
          <a:bodyPr wrap="square" rtlCol="0">
            <a:spAutoFit/>
          </a:bodyPr>
          <a:lstStyle/>
          <a:p>
            <a:pPr algn="just"/>
            <a:r>
              <a:rPr lang="en-US" b="1" dirty="0">
                <a:solidFill>
                  <a:srgbClr val="0070C0"/>
                </a:solidFill>
                <a:cs typeface="Arial" panose="020B0604020202020204" pitchFamily="34" charset="0"/>
              </a:rPr>
              <a:t>Hard skills</a:t>
            </a:r>
            <a:r>
              <a:rPr lang="ru-RU" b="1" dirty="0">
                <a:solidFill>
                  <a:srgbClr val="0070C0"/>
                </a:solidFill>
                <a:cs typeface="Arial" panose="020B0604020202020204" pitchFamily="34" charset="0"/>
              </a:rPr>
              <a:t> </a:t>
            </a:r>
          </a:p>
          <a:p>
            <a:pPr algn="just"/>
            <a:r>
              <a:rPr lang="ru-RU" b="1" dirty="0">
                <a:solidFill>
                  <a:srgbClr val="0070C0"/>
                </a:solidFill>
                <a:cs typeface="Arial" panose="020B0604020202020204" pitchFamily="34" charset="0"/>
              </a:rPr>
              <a:t>навыки </a:t>
            </a:r>
            <a:r>
              <a:rPr lang="en-US" b="1" dirty="0">
                <a:solidFill>
                  <a:srgbClr val="0070C0"/>
                </a:solidFill>
                <a:cs typeface="Arial" panose="020B0604020202020204" pitchFamily="34" charset="0"/>
              </a:rPr>
              <a:t>XXI </a:t>
            </a:r>
            <a:r>
              <a:rPr lang="ru-RU" b="1" dirty="0">
                <a:solidFill>
                  <a:srgbClr val="0070C0"/>
                </a:solidFill>
                <a:cs typeface="Arial" panose="020B0604020202020204" pitchFamily="34" charset="0"/>
              </a:rPr>
              <a:t>века)</a:t>
            </a:r>
          </a:p>
          <a:p>
            <a:r>
              <a:rPr lang="ru-RU" b="1" dirty="0">
                <a:solidFill>
                  <a:srgbClr val="0070C0"/>
                </a:solidFill>
                <a:cs typeface="Arial" panose="020B0604020202020204" pitchFamily="34" charset="0"/>
              </a:rPr>
              <a:t> </a:t>
            </a:r>
          </a:p>
        </p:txBody>
      </p:sp>
      <p:sp>
        <p:nvSpPr>
          <p:cNvPr id="11" name="TextBox 10"/>
          <p:cNvSpPr txBox="1"/>
          <p:nvPr/>
        </p:nvSpPr>
        <p:spPr>
          <a:xfrm>
            <a:off x="4511022" y="2983730"/>
            <a:ext cx="1977701" cy="923330"/>
          </a:xfrm>
          <a:prstGeom prst="rect">
            <a:avLst/>
          </a:prstGeom>
          <a:noFill/>
        </p:spPr>
        <p:txBody>
          <a:bodyPr wrap="square" rtlCol="0">
            <a:spAutoFit/>
          </a:bodyPr>
          <a:lstStyle/>
          <a:p>
            <a:pPr algn="just"/>
            <a:r>
              <a:rPr lang="en-US" b="1" dirty="0">
                <a:solidFill>
                  <a:srgbClr val="0070C0"/>
                </a:solidFill>
                <a:cs typeface="Arial" panose="020B0604020202020204" pitchFamily="34" charset="0"/>
              </a:rPr>
              <a:t>Soft skills</a:t>
            </a:r>
            <a:r>
              <a:rPr lang="ru-RU" b="1" dirty="0">
                <a:solidFill>
                  <a:srgbClr val="0070C0"/>
                </a:solidFill>
                <a:cs typeface="Arial" panose="020B0604020202020204" pitchFamily="34" charset="0"/>
              </a:rPr>
              <a:t> </a:t>
            </a:r>
          </a:p>
          <a:p>
            <a:pPr algn="just"/>
            <a:r>
              <a:rPr lang="ru-RU" b="1" dirty="0">
                <a:solidFill>
                  <a:srgbClr val="0070C0"/>
                </a:solidFill>
                <a:cs typeface="Arial" panose="020B0604020202020204" pitchFamily="34" charset="0"/>
              </a:rPr>
              <a:t>(навыки </a:t>
            </a:r>
            <a:r>
              <a:rPr lang="en-US" b="1" dirty="0">
                <a:solidFill>
                  <a:srgbClr val="0070C0"/>
                </a:solidFill>
              </a:rPr>
              <a:t>XXI </a:t>
            </a:r>
            <a:r>
              <a:rPr lang="ru-RU" b="1" dirty="0">
                <a:solidFill>
                  <a:srgbClr val="0070C0"/>
                </a:solidFill>
              </a:rPr>
              <a:t>века)</a:t>
            </a:r>
          </a:p>
          <a:p>
            <a:endParaRPr lang="ru-RU" dirty="0">
              <a:solidFill>
                <a:srgbClr val="0070C0"/>
              </a:solidFill>
            </a:endParaRPr>
          </a:p>
        </p:txBody>
      </p:sp>
      <p:sp>
        <p:nvSpPr>
          <p:cNvPr id="3" name="TextBox 2"/>
          <p:cNvSpPr txBox="1"/>
          <p:nvPr/>
        </p:nvSpPr>
        <p:spPr>
          <a:xfrm>
            <a:off x="7315198" y="4468011"/>
            <a:ext cx="4012223" cy="1754326"/>
          </a:xfrm>
          <a:prstGeom prst="rect">
            <a:avLst/>
          </a:prstGeom>
          <a:solidFill>
            <a:srgbClr val="0070C0"/>
          </a:solidFill>
        </p:spPr>
        <p:txBody>
          <a:bodyPr vert="horz" lIns="91440" tIns="45720" rIns="91440" bIns="45720" rtlCol="0" anchor="ctr">
            <a:normAutofit fontScale="97500"/>
          </a:bodyPr>
          <a:lstStyle>
            <a:lvl1pPr>
              <a:lnSpc>
                <a:spcPct val="90000"/>
              </a:lnSpc>
              <a:spcBef>
                <a:spcPct val="0"/>
              </a:spcBef>
              <a:buNone/>
              <a:defRPr sz="2000">
                <a:solidFill>
                  <a:schemeClr val="bg1"/>
                </a:solidFill>
                <a:ea typeface="+mj-ea"/>
                <a:cs typeface="Arial" panose="020B0604020202020204" pitchFamily="34" charset="0"/>
              </a:defRPr>
            </a:lvl1pPr>
          </a:lstStyle>
          <a:p>
            <a:r>
              <a:rPr lang="ru-RU" dirty="0"/>
              <a:t>Требования к результатам освоения образовательных программ </a:t>
            </a:r>
            <a:r>
              <a:rPr lang="ru-RU" dirty="0">
                <a:solidFill>
                  <a:srgbClr val="FF0000"/>
                </a:solidFill>
              </a:rPr>
              <a:t>не связаны </a:t>
            </a:r>
            <a:r>
              <a:rPr lang="ru-RU" dirty="0"/>
              <a:t>с навыками </a:t>
            </a:r>
            <a:r>
              <a:rPr lang="en-US" dirty="0"/>
              <a:t>XXI </a:t>
            </a:r>
            <a:r>
              <a:rPr lang="ru-RU" dirty="0"/>
              <a:t>века.</a:t>
            </a:r>
          </a:p>
        </p:txBody>
      </p:sp>
      <p:sp>
        <p:nvSpPr>
          <p:cNvPr id="4" name="Правая фигурная скобка 3"/>
          <p:cNvSpPr/>
          <p:nvPr/>
        </p:nvSpPr>
        <p:spPr>
          <a:xfrm>
            <a:off x="4174892" y="2464479"/>
            <a:ext cx="240869" cy="13846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Правая фигурная скобка 25"/>
          <p:cNvSpPr/>
          <p:nvPr/>
        </p:nvSpPr>
        <p:spPr>
          <a:xfrm>
            <a:off x="4174892" y="4225937"/>
            <a:ext cx="240869" cy="8097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TextBox 13"/>
          <p:cNvSpPr txBox="1"/>
          <p:nvPr/>
        </p:nvSpPr>
        <p:spPr>
          <a:xfrm>
            <a:off x="580292" y="1424726"/>
            <a:ext cx="6110654" cy="400110"/>
          </a:xfrm>
          <a:prstGeom prst="rect">
            <a:avLst/>
          </a:prstGeom>
          <a:solidFill>
            <a:srgbClr val="0070C0"/>
          </a:solidFill>
        </p:spPr>
        <p:txBody>
          <a:bodyPr wrap="square" rtlCol="0">
            <a:spAutoFit/>
          </a:bodyPr>
          <a:lstStyle/>
          <a:p>
            <a:pPr algn="ctr"/>
            <a:r>
              <a:rPr lang="ru-RU" sz="2000" dirty="0">
                <a:solidFill>
                  <a:schemeClr val="bg1"/>
                </a:solidFill>
              </a:rPr>
              <a:t>ФГОС 2021</a:t>
            </a:r>
          </a:p>
        </p:txBody>
      </p:sp>
      <p:sp>
        <p:nvSpPr>
          <p:cNvPr id="15" name="TextBox 14"/>
          <p:cNvSpPr txBox="1"/>
          <p:nvPr/>
        </p:nvSpPr>
        <p:spPr>
          <a:xfrm>
            <a:off x="7315199" y="1424726"/>
            <a:ext cx="4012223" cy="400110"/>
          </a:xfrm>
          <a:prstGeom prst="rect">
            <a:avLst/>
          </a:prstGeom>
          <a:solidFill>
            <a:srgbClr val="0070C0"/>
          </a:solidFill>
        </p:spPr>
        <p:txBody>
          <a:bodyPr wrap="square" rtlCol="0">
            <a:spAutoFit/>
          </a:bodyPr>
          <a:lstStyle/>
          <a:p>
            <a:pPr algn="ctr"/>
            <a:r>
              <a:rPr lang="ru-RU" sz="2000" dirty="0">
                <a:solidFill>
                  <a:schemeClr val="bg1"/>
                </a:solidFill>
              </a:rPr>
              <a:t>ФГОС 2009, 2010</a:t>
            </a:r>
          </a:p>
        </p:txBody>
      </p:sp>
      <p:cxnSp>
        <p:nvCxnSpPr>
          <p:cNvPr id="7" name="Прямая со стрелкой 6"/>
          <p:cNvCxnSpPr/>
          <p:nvPr/>
        </p:nvCxnSpPr>
        <p:spPr>
          <a:xfrm>
            <a:off x="9425354" y="2133802"/>
            <a:ext cx="35168" cy="2161744"/>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69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5"/>
          <p:cNvSpPr txBox="1">
            <a:spLocks/>
          </p:cNvSpPr>
          <p:nvPr/>
        </p:nvSpPr>
        <p:spPr>
          <a:xfrm>
            <a:off x="254975" y="27680"/>
            <a:ext cx="10229082" cy="952132"/>
          </a:xfrm>
          <a:prstGeom prst="rect">
            <a:avLst/>
          </a:prstGeom>
        </p:spPr>
        <p:txBody>
          <a:bodyPr vert="horz" lIns="91440" tIns="45720" rIns="91440" bIns="45720" rtlCol="0" anchor="ctr">
            <a:noAutofit/>
          </a:bodyPr>
          <a:lstStyle>
            <a:defPPr>
              <a:defRPr lang="ru-RU"/>
            </a:defPPr>
            <a:lvl1pPr>
              <a:lnSpc>
                <a:spcPct val="90000"/>
              </a:lnSpc>
              <a:spcBef>
                <a:spcPct val="0"/>
              </a:spcBef>
              <a:buNone/>
              <a:defRPr sz="2800" b="1">
                <a:solidFill>
                  <a:srgbClr val="0070C0"/>
                </a:solidFill>
                <a:latin typeface="Arial" panose="020B0604020202020204" pitchFamily="34" charset="0"/>
                <a:ea typeface="+mj-ea"/>
                <a:cs typeface="Arial" panose="020B0604020202020204" pitchFamily="34" charset="0"/>
              </a:defRPr>
            </a:lvl1pPr>
          </a:lstStyle>
          <a:p>
            <a:r>
              <a:rPr lang="ru-RU" sz="2400" dirty="0"/>
              <a:t>Новый формат представления </a:t>
            </a:r>
          </a:p>
          <a:p>
            <a:r>
              <a:rPr lang="ru-RU" sz="2400" i="1" dirty="0"/>
              <a:t>личностных и </a:t>
            </a:r>
            <a:r>
              <a:rPr lang="ru-RU" sz="2400" i="1" dirty="0" err="1"/>
              <a:t>метапредметных</a:t>
            </a:r>
            <a:r>
              <a:rPr lang="ru-RU" sz="2400" dirty="0"/>
              <a:t> результатов освоения </a:t>
            </a:r>
          </a:p>
          <a:p>
            <a:r>
              <a:rPr lang="ru-RU" sz="2400" dirty="0"/>
              <a:t>основной образовательной программы  </a:t>
            </a:r>
          </a:p>
        </p:txBody>
      </p:sp>
      <p:sp>
        <p:nvSpPr>
          <p:cNvPr id="3" name="TextBox 2"/>
          <p:cNvSpPr txBox="1"/>
          <p:nvPr/>
        </p:nvSpPr>
        <p:spPr>
          <a:xfrm>
            <a:off x="123090" y="1425831"/>
            <a:ext cx="9100041" cy="400110"/>
          </a:xfrm>
          <a:prstGeom prst="rect">
            <a:avLst/>
          </a:prstGeom>
          <a:solidFill>
            <a:srgbClr val="0070C0"/>
          </a:solidFill>
        </p:spPr>
        <p:txBody>
          <a:bodyPr wrap="square" rtlCol="0">
            <a:spAutoFit/>
          </a:bodyPr>
          <a:lstStyle/>
          <a:p>
            <a:pPr algn="ctr"/>
            <a:r>
              <a:rPr lang="ru-RU" sz="2000" dirty="0">
                <a:solidFill>
                  <a:schemeClr val="bg1"/>
                </a:solidFill>
              </a:rPr>
              <a:t>ФГОС 2021</a:t>
            </a:r>
          </a:p>
        </p:txBody>
      </p:sp>
      <p:sp>
        <p:nvSpPr>
          <p:cNvPr id="4" name="TextBox 3"/>
          <p:cNvSpPr txBox="1"/>
          <p:nvPr/>
        </p:nvSpPr>
        <p:spPr>
          <a:xfrm>
            <a:off x="9460523" y="1425831"/>
            <a:ext cx="2596661" cy="400110"/>
          </a:xfrm>
          <a:prstGeom prst="rect">
            <a:avLst/>
          </a:prstGeom>
          <a:solidFill>
            <a:srgbClr val="0070C0"/>
          </a:solidFill>
        </p:spPr>
        <p:txBody>
          <a:bodyPr wrap="square" rtlCol="0">
            <a:spAutoFit/>
          </a:bodyPr>
          <a:lstStyle/>
          <a:p>
            <a:pPr algn="ctr"/>
            <a:r>
              <a:rPr lang="ru-RU" sz="2000" dirty="0">
                <a:solidFill>
                  <a:schemeClr val="bg1"/>
                </a:solidFill>
              </a:rPr>
              <a:t>ФГОС 2009, 2010</a:t>
            </a:r>
          </a:p>
        </p:txBody>
      </p:sp>
      <p:sp>
        <p:nvSpPr>
          <p:cNvPr id="5" name="Прямоугольник 4"/>
          <p:cNvSpPr/>
          <p:nvPr/>
        </p:nvSpPr>
        <p:spPr>
          <a:xfrm>
            <a:off x="123091" y="1903437"/>
            <a:ext cx="9100040" cy="289493"/>
          </a:xfrm>
          <a:prstGeom prst="rect">
            <a:avLst/>
          </a:prstGeom>
          <a:solidFill>
            <a:srgbClr val="0070C0"/>
          </a:solidFill>
        </p:spPr>
        <p:txBody>
          <a:bodyPr vert="horz" lIns="91440" tIns="45720" rIns="91440" bIns="45720" rtlCol="0" anchor="ctr">
            <a:normAutofit fontScale="97500" lnSpcReduction="10000"/>
          </a:bodyPr>
          <a:lstStyle/>
          <a:p>
            <a:pPr algn="ctr">
              <a:lnSpc>
                <a:spcPct val="90000"/>
              </a:lnSpc>
              <a:spcBef>
                <a:spcPct val="0"/>
              </a:spcBef>
            </a:pPr>
            <a:r>
              <a:rPr lang="ru-RU" sz="1600" dirty="0">
                <a:solidFill>
                  <a:schemeClr val="bg1"/>
                </a:solidFill>
                <a:ea typeface="+mj-ea"/>
                <a:cs typeface="Arial" panose="020B0604020202020204" pitchFamily="34" charset="0"/>
              </a:rPr>
              <a:t>Требования к личностным и </a:t>
            </a:r>
            <a:r>
              <a:rPr lang="ru-RU" sz="1600" dirty="0" err="1">
                <a:solidFill>
                  <a:schemeClr val="bg1"/>
                </a:solidFill>
                <a:ea typeface="+mj-ea"/>
                <a:cs typeface="Arial" panose="020B0604020202020204" pitchFamily="34" charset="0"/>
              </a:rPr>
              <a:t>метапредметным</a:t>
            </a:r>
            <a:r>
              <a:rPr lang="ru-RU" sz="1600" dirty="0">
                <a:solidFill>
                  <a:schemeClr val="bg1"/>
                </a:solidFill>
                <a:ea typeface="+mj-ea"/>
                <a:cs typeface="Arial" panose="020B0604020202020204" pitchFamily="34" charset="0"/>
              </a:rPr>
              <a:t> результатам систематизированы и конкретизированы </a:t>
            </a:r>
          </a:p>
        </p:txBody>
      </p:sp>
      <p:sp>
        <p:nvSpPr>
          <p:cNvPr id="6" name="Прямоугольник 5"/>
          <p:cNvSpPr/>
          <p:nvPr/>
        </p:nvSpPr>
        <p:spPr>
          <a:xfrm>
            <a:off x="9460523" y="1903437"/>
            <a:ext cx="2596662" cy="2547619"/>
          </a:xfrm>
          <a:prstGeom prst="rect">
            <a:avLst/>
          </a:prstGeom>
          <a:solidFill>
            <a:srgbClr val="0070C0"/>
          </a:solidFill>
        </p:spPr>
        <p:txBody>
          <a:bodyPr vert="horz" lIns="91440" tIns="45720" rIns="91440" bIns="45720" rtlCol="0" anchor="ctr">
            <a:noAutofit/>
          </a:bodyPr>
          <a:lstStyle/>
          <a:p>
            <a:pPr>
              <a:lnSpc>
                <a:spcPct val="90000"/>
              </a:lnSpc>
              <a:spcBef>
                <a:spcPct val="0"/>
              </a:spcBef>
            </a:pPr>
            <a:r>
              <a:rPr lang="ru-RU" sz="2000" dirty="0">
                <a:solidFill>
                  <a:schemeClr val="bg1"/>
                </a:solidFill>
                <a:ea typeface="+mj-ea"/>
                <a:cs typeface="Arial" panose="020B0604020202020204" pitchFamily="34" charset="0"/>
              </a:rPr>
              <a:t>Требования к личностным                       и </a:t>
            </a:r>
            <a:r>
              <a:rPr lang="ru-RU" sz="2000" dirty="0" err="1">
                <a:solidFill>
                  <a:schemeClr val="bg1"/>
                </a:solidFill>
                <a:ea typeface="+mj-ea"/>
                <a:cs typeface="Arial" panose="020B0604020202020204" pitchFamily="34" charset="0"/>
              </a:rPr>
              <a:t>метапредметным</a:t>
            </a:r>
            <a:r>
              <a:rPr lang="ru-RU" sz="2000" dirty="0">
                <a:solidFill>
                  <a:schemeClr val="bg1"/>
                </a:solidFill>
                <a:ea typeface="+mj-ea"/>
                <a:cs typeface="Arial" panose="020B0604020202020204" pitchFamily="34" charset="0"/>
              </a:rPr>
              <a:t> результатам                   </a:t>
            </a:r>
            <a:r>
              <a:rPr lang="ru-RU" sz="2800" b="1" dirty="0">
                <a:solidFill>
                  <a:srgbClr val="FF0000"/>
                </a:solidFill>
                <a:ea typeface="+mj-ea"/>
                <a:cs typeface="Arial" panose="020B0604020202020204" pitchFamily="34" charset="0"/>
              </a:rPr>
              <a:t>НЕ </a:t>
            </a:r>
            <a:r>
              <a:rPr lang="ru-RU" sz="2000" dirty="0">
                <a:solidFill>
                  <a:schemeClr val="bg1"/>
                </a:solidFill>
                <a:ea typeface="+mj-ea"/>
                <a:cs typeface="Arial" panose="020B0604020202020204" pitchFamily="34" charset="0"/>
              </a:rPr>
              <a:t>систематизированы, </a:t>
            </a:r>
            <a:r>
              <a:rPr lang="ru-RU" sz="2800" b="1" dirty="0">
                <a:solidFill>
                  <a:srgbClr val="FF0000"/>
                </a:solidFill>
                <a:cs typeface="Arial" panose="020B0604020202020204" pitchFamily="34" charset="0"/>
              </a:rPr>
              <a:t>НЕ</a:t>
            </a:r>
            <a:r>
              <a:rPr lang="ru-RU" sz="2000" b="1" dirty="0">
                <a:solidFill>
                  <a:srgbClr val="FF0000"/>
                </a:solidFill>
                <a:cs typeface="Arial" panose="020B0604020202020204" pitchFamily="34" charset="0"/>
              </a:rPr>
              <a:t> </a:t>
            </a:r>
            <a:r>
              <a:rPr lang="ru-RU" sz="2000" dirty="0">
                <a:solidFill>
                  <a:schemeClr val="bg1"/>
                </a:solidFill>
                <a:ea typeface="+mj-ea"/>
                <a:cs typeface="Arial" panose="020B0604020202020204" pitchFamily="34" charset="0"/>
              </a:rPr>
              <a:t>конкретизированы </a:t>
            </a:r>
          </a:p>
        </p:txBody>
      </p:sp>
      <p:sp>
        <p:nvSpPr>
          <p:cNvPr id="7" name="Прямоугольник 6"/>
          <p:cNvSpPr/>
          <p:nvPr/>
        </p:nvSpPr>
        <p:spPr>
          <a:xfrm>
            <a:off x="123090" y="2271960"/>
            <a:ext cx="3943400" cy="3508649"/>
          </a:xfrm>
          <a:prstGeom prst="rect">
            <a:avLst/>
          </a:prstGeom>
          <a:ln>
            <a:solidFill>
              <a:schemeClr val="accent1"/>
            </a:solidFill>
          </a:ln>
        </p:spPr>
        <p:txBody>
          <a:bodyPr wrap="square" lIns="121917" tIns="60958" rIns="121917" bIns="60958">
            <a:spAutoFit/>
          </a:bodyPr>
          <a:lstStyle/>
          <a:p>
            <a:pPr lvl="0"/>
            <a:r>
              <a:rPr lang="ru-RU" sz="1300" b="1" dirty="0">
                <a:solidFill>
                  <a:srgbClr val="002060"/>
                </a:solidFill>
                <a:latin typeface="Arial" panose="020B0604020202020204" pitchFamily="34" charset="0"/>
                <a:cs typeface="Arial" panose="020B0604020202020204" pitchFamily="34" charset="0"/>
              </a:rPr>
              <a:t>Личностные результаты                                     </a:t>
            </a:r>
            <a:r>
              <a:rPr lang="ru-RU" sz="1300" dirty="0">
                <a:solidFill>
                  <a:srgbClr val="002060"/>
                </a:solidFill>
                <a:latin typeface="Arial" panose="020B0604020202020204" pitchFamily="34" charset="0"/>
                <a:cs typeface="Arial" panose="020B0604020202020204" pitchFamily="34" charset="0"/>
              </a:rPr>
              <a:t>(по направлениям воспитательной работы):</a:t>
            </a:r>
          </a:p>
          <a:p>
            <a:pPr lvl="0" algn="just"/>
            <a:endParaRPr lang="ru-RU" sz="1300" dirty="0">
              <a:latin typeface="Arial" panose="020B0604020202020204" pitchFamily="34" charset="0"/>
              <a:cs typeface="Arial" panose="020B0604020202020204" pitchFamily="34" charset="0"/>
            </a:endParaRPr>
          </a:p>
          <a:p>
            <a:pPr algn="just"/>
            <a:endParaRPr lang="ru-RU" sz="1200" dirty="0">
              <a:solidFill>
                <a:srgbClr val="0070C0"/>
              </a:solidFill>
              <a:latin typeface="Arial" panose="020B0604020202020204" pitchFamily="34" charset="0"/>
              <a:cs typeface="Arial" panose="020B0604020202020204" pitchFamily="34" charset="0"/>
            </a:endParaRPr>
          </a:p>
          <a:p>
            <a:pPr algn="just"/>
            <a:endParaRPr lang="ru-RU" sz="1200" dirty="0">
              <a:solidFill>
                <a:srgbClr val="0070C0"/>
              </a:solidFill>
              <a:latin typeface="Arial" panose="020B0604020202020204" pitchFamily="34" charset="0"/>
              <a:cs typeface="Arial" panose="020B0604020202020204" pitchFamily="34" charset="0"/>
            </a:endParaRPr>
          </a:p>
          <a:p>
            <a:pPr algn="just"/>
            <a:r>
              <a:rPr lang="ru-RU" sz="1200" dirty="0">
                <a:solidFill>
                  <a:srgbClr val="0070C0"/>
                </a:solidFill>
                <a:latin typeface="Arial" panose="020B0604020202020204" pitchFamily="34" charset="0"/>
                <a:cs typeface="Arial" panose="020B0604020202020204" pitchFamily="34" charset="0"/>
              </a:rPr>
              <a:t>Патриотическое воспитание </a:t>
            </a:r>
            <a:r>
              <a:rPr lang="ru-RU" sz="1200" dirty="0">
                <a:solidFill>
                  <a:srgbClr val="002060"/>
                </a:solidFill>
                <a:latin typeface="Arial" panose="020B0604020202020204" pitchFamily="34" charset="0"/>
                <a:cs typeface="Arial" panose="020B0604020202020204" pitchFamily="34" charset="0"/>
              </a:rPr>
              <a:t>(НОО – 3, ООО – 3)</a:t>
            </a:r>
          </a:p>
          <a:p>
            <a:pPr algn="just"/>
            <a:r>
              <a:rPr lang="ru-RU" sz="1200" dirty="0">
                <a:solidFill>
                  <a:srgbClr val="0070C0"/>
                </a:solidFill>
                <a:latin typeface="Arial" panose="020B0604020202020204" pitchFamily="34" charset="0"/>
                <a:cs typeface="Arial" panose="020B0604020202020204" pitchFamily="34" charset="0"/>
              </a:rPr>
              <a:t>Гражданское воспитание </a:t>
            </a:r>
            <a:r>
              <a:rPr lang="ru-RU" sz="1200" dirty="0">
                <a:solidFill>
                  <a:srgbClr val="002060"/>
                </a:solidFill>
                <a:latin typeface="Arial" panose="020B0604020202020204" pitchFamily="34" charset="0"/>
                <a:cs typeface="Arial" panose="020B0604020202020204" pitchFamily="34" charset="0"/>
              </a:rPr>
              <a:t>(НОО – 5, ООО – 8)</a:t>
            </a:r>
          </a:p>
          <a:p>
            <a:pPr algn="just"/>
            <a:r>
              <a:rPr lang="ru-RU" sz="1200" dirty="0">
                <a:solidFill>
                  <a:srgbClr val="0070C0"/>
                </a:solidFill>
                <a:latin typeface="Arial" panose="020B0604020202020204" pitchFamily="34" charset="0"/>
                <a:cs typeface="Arial" panose="020B0604020202020204" pitchFamily="34" charset="0"/>
              </a:rPr>
              <a:t>Духовно-нравственное воспитание </a:t>
            </a:r>
            <a:r>
              <a:rPr lang="ru-RU" sz="1200" dirty="0">
                <a:solidFill>
                  <a:srgbClr val="002060"/>
                </a:solidFill>
                <a:latin typeface="Arial" panose="020B0604020202020204" pitchFamily="34" charset="0"/>
                <a:cs typeface="Arial" panose="020B0604020202020204" pitchFamily="34" charset="0"/>
              </a:rPr>
              <a:t>(НОО – 3, ООО – 3)</a:t>
            </a:r>
          </a:p>
          <a:p>
            <a:pPr algn="just"/>
            <a:r>
              <a:rPr lang="ru-RU" sz="1200" dirty="0">
                <a:solidFill>
                  <a:srgbClr val="0070C0"/>
                </a:solidFill>
                <a:latin typeface="Arial" panose="020B0604020202020204" pitchFamily="34" charset="0"/>
                <a:cs typeface="Arial" panose="020B0604020202020204" pitchFamily="34" charset="0"/>
              </a:rPr>
              <a:t>Эстетическое воспитание </a:t>
            </a:r>
            <a:r>
              <a:rPr lang="ru-RU" sz="1200" dirty="0">
                <a:solidFill>
                  <a:srgbClr val="002060"/>
                </a:solidFill>
                <a:latin typeface="Arial" panose="020B0604020202020204" pitchFamily="34" charset="0"/>
                <a:cs typeface="Arial" panose="020B0604020202020204" pitchFamily="34" charset="0"/>
              </a:rPr>
              <a:t>(НОО – 2, ООО – 3)</a:t>
            </a:r>
          </a:p>
          <a:p>
            <a:pPr lvl="0" algn="just"/>
            <a:r>
              <a:rPr lang="ru-RU" sz="1200" dirty="0">
                <a:solidFill>
                  <a:srgbClr val="0070C0"/>
                </a:solidFill>
                <a:latin typeface="Arial" panose="020B0604020202020204" pitchFamily="34" charset="0"/>
                <a:cs typeface="Arial" panose="020B0604020202020204" pitchFamily="34" charset="0"/>
              </a:rPr>
              <a:t>Воспитание ценности научного познания </a:t>
            </a:r>
            <a:r>
              <a:rPr lang="ru-RU" sz="1200" dirty="0">
                <a:solidFill>
                  <a:srgbClr val="002060"/>
                </a:solidFill>
                <a:latin typeface="Arial" panose="020B0604020202020204" pitchFamily="34" charset="0"/>
                <a:cs typeface="Arial" panose="020B0604020202020204" pitchFamily="34" charset="0"/>
              </a:rPr>
              <a:t>(НОО – 2, ООО – 3)</a:t>
            </a:r>
          </a:p>
          <a:p>
            <a:pPr algn="just"/>
            <a:r>
              <a:rPr lang="ru-RU" sz="1200" dirty="0">
                <a:solidFill>
                  <a:srgbClr val="0070C0"/>
                </a:solidFill>
                <a:latin typeface="Arial" panose="020B0604020202020204" pitchFamily="34" charset="0"/>
                <a:cs typeface="Arial" panose="020B0604020202020204" pitchFamily="34" charset="0"/>
              </a:rPr>
              <a:t>Физическое воспитание. Формирование культуры здоровья и эмоционального благополучия </a:t>
            </a:r>
            <a:r>
              <a:rPr lang="ru-RU" sz="1200" dirty="0">
                <a:solidFill>
                  <a:srgbClr val="002060"/>
                </a:solidFill>
                <a:latin typeface="Arial" panose="020B0604020202020204" pitchFamily="34" charset="0"/>
                <a:cs typeface="Arial" panose="020B0604020202020204" pitchFamily="34" charset="0"/>
              </a:rPr>
              <a:t>(НОО – 2, ООО – 8)</a:t>
            </a:r>
          </a:p>
          <a:p>
            <a:pPr algn="just"/>
            <a:r>
              <a:rPr lang="ru-RU" sz="1200" dirty="0">
                <a:solidFill>
                  <a:srgbClr val="0070C0"/>
                </a:solidFill>
                <a:latin typeface="Arial" panose="020B0604020202020204" pitchFamily="34" charset="0"/>
                <a:cs typeface="Arial" panose="020B0604020202020204" pitchFamily="34" charset="0"/>
              </a:rPr>
              <a:t>Трудовое воспитание </a:t>
            </a:r>
            <a:r>
              <a:rPr lang="ru-RU" sz="1200" dirty="0">
                <a:solidFill>
                  <a:srgbClr val="002060"/>
                </a:solidFill>
                <a:latin typeface="Arial" panose="020B0604020202020204" pitchFamily="34" charset="0"/>
                <a:cs typeface="Arial" panose="020B0604020202020204" pitchFamily="34" charset="0"/>
              </a:rPr>
              <a:t>(НОО – 1, ООО – 6)</a:t>
            </a:r>
          </a:p>
          <a:p>
            <a:pPr algn="just"/>
            <a:r>
              <a:rPr lang="ru-RU" sz="1200" dirty="0">
                <a:solidFill>
                  <a:srgbClr val="0070C0"/>
                </a:solidFill>
                <a:latin typeface="Arial" panose="020B0604020202020204" pitchFamily="34" charset="0"/>
                <a:cs typeface="Arial" panose="020B0604020202020204" pitchFamily="34" charset="0"/>
              </a:rPr>
              <a:t>Экологическое воспитание </a:t>
            </a:r>
            <a:r>
              <a:rPr lang="ru-RU" sz="1200" dirty="0">
                <a:solidFill>
                  <a:srgbClr val="002060"/>
                </a:solidFill>
                <a:latin typeface="Arial" panose="020B0604020202020204" pitchFamily="34" charset="0"/>
                <a:cs typeface="Arial" panose="020B0604020202020204" pitchFamily="34" charset="0"/>
              </a:rPr>
              <a:t>(НОО – 2, ООО – 5)</a:t>
            </a:r>
          </a:p>
          <a:p>
            <a:pPr lvl="0" algn="just"/>
            <a:endParaRPr lang="ru-RU" sz="1300" dirty="0">
              <a:latin typeface="Arial" panose="020B0604020202020204" pitchFamily="34" charset="0"/>
              <a:cs typeface="Arial" panose="020B0604020202020204" pitchFamily="34" charset="0"/>
            </a:endParaRPr>
          </a:p>
        </p:txBody>
      </p:sp>
      <p:sp>
        <p:nvSpPr>
          <p:cNvPr id="8" name="Прямоугольник 7"/>
          <p:cNvSpPr/>
          <p:nvPr/>
        </p:nvSpPr>
        <p:spPr>
          <a:xfrm>
            <a:off x="123090" y="5833696"/>
            <a:ext cx="3943400" cy="584689"/>
          </a:xfrm>
          <a:prstGeom prst="rect">
            <a:avLst/>
          </a:prstGeom>
          <a:solidFill>
            <a:srgbClr val="0070C0"/>
          </a:solidFill>
        </p:spPr>
        <p:txBody>
          <a:bodyPr vert="horz" lIns="91440" tIns="45720" rIns="91440" bIns="45720" rtlCol="0" anchor="ctr">
            <a:normAutofit fontScale="97500"/>
          </a:bodyPr>
          <a:lstStyle/>
          <a:p>
            <a:pPr>
              <a:lnSpc>
                <a:spcPct val="90000"/>
              </a:lnSpc>
              <a:spcBef>
                <a:spcPct val="0"/>
              </a:spcBef>
            </a:pPr>
            <a:r>
              <a:rPr lang="ru-RU" sz="1600" dirty="0">
                <a:solidFill>
                  <a:schemeClr val="bg1"/>
                </a:solidFill>
                <a:ea typeface="+mj-ea"/>
                <a:cs typeface="Arial" panose="020B0604020202020204" pitchFamily="34" charset="0"/>
              </a:rPr>
              <a:t>Всего = 20 / 39 конкретных формулировок личностных результатов</a:t>
            </a:r>
          </a:p>
        </p:txBody>
      </p:sp>
      <p:sp>
        <p:nvSpPr>
          <p:cNvPr id="9" name="Прямоугольник 8"/>
          <p:cNvSpPr/>
          <p:nvPr/>
        </p:nvSpPr>
        <p:spPr>
          <a:xfrm>
            <a:off x="4128036" y="2270426"/>
            <a:ext cx="5095095" cy="3524038"/>
          </a:xfrm>
          <a:prstGeom prst="rect">
            <a:avLst/>
          </a:prstGeom>
          <a:ln>
            <a:solidFill>
              <a:schemeClr val="accent1"/>
            </a:solidFill>
          </a:ln>
        </p:spPr>
        <p:txBody>
          <a:bodyPr wrap="square" lIns="121917" tIns="60958" rIns="121917" bIns="60958">
            <a:spAutoFit/>
          </a:bodyPr>
          <a:lstStyle/>
          <a:p>
            <a:pPr lvl="0" algn="just"/>
            <a:r>
              <a:rPr lang="ru-RU" sz="1300" b="1" dirty="0" err="1">
                <a:solidFill>
                  <a:srgbClr val="002060"/>
                </a:solidFill>
                <a:latin typeface="Arial" panose="020B0604020202020204" pitchFamily="34" charset="0"/>
                <a:cs typeface="Arial" panose="020B0604020202020204" pitchFamily="34" charset="0"/>
              </a:rPr>
              <a:t>Метапредметные</a:t>
            </a:r>
            <a:r>
              <a:rPr lang="ru-RU" sz="1300" b="1" dirty="0">
                <a:solidFill>
                  <a:srgbClr val="002060"/>
                </a:solidFill>
                <a:latin typeface="Arial" panose="020B0604020202020204" pitchFamily="34" charset="0"/>
                <a:cs typeface="Arial" panose="020B0604020202020204" pitchFamily="34" charset="0"/>
              </a:rPr>
              <a:t> результаты</a:t>
            </a:r>
          </a:p>
          <a:p>
            <a:pPr lvl="0" algn="just"/>
            <a:r>
              <a:rPr lang="ru-RU" sz="1300" dirty="0">
                <a:solidFill>
                  <a:srgbClr val="002060"/>
                </a:solidFill>
                <a:latin typeface="Arial" panose="020B0604020202020204" pitchFamily="34" charset="0"/>
                <a:cs typeface="Arial" panose="020B0604020202020204" pitchFamily="34" charset="0"/>
              </a:rPr>
              <a:t>(три группы УУД: </a:t>
            </a:r>
          </a:p>
          <a:p>
            <a:pPr lvl="0" algn="just"/>
            <a:r>
              <a:rPr lang="ru-RU" sz="1300" dirty="0">
                <a:solidFill>
                  <a:srgbClr val="002060"/>
                </a:solidFill>
                <a:latin typeface="Arial" panose="020B0604020202020204" pitchFamily="34" charset="0"/>
                <a:cs typeface="Arial" panose="020B0604020202020204" pitchFamily="34" charset="0"/>
              </a:rPr>
              <a:t>познавательные, коммуникативные и регулятивные действия)</a:t>
            </a:r>
          </a:p>
          <a:p>
            <a:pPr lvl="0" algn="just"/>
            <a:endParaRPr lang="ru-RU" sz="1300" b="1" dirty="0">
              <a:solidFill>
                <a:srgbClr val="002060"/>
              </a:solidFill>
              <a:latin typeface="Arial" panose="020B0604020202020204" pitchFamily="34" charset="0"/>
              <a:cs typeface="Arial" panose="020B0604020202020204" pitchFamily="34" charset="0"/>
            </a:endParaRPr>
          </a:p>
          <a:p>
            <a:pPr algn="just"/>
            <a:r>
              <a:rPr lang="ru-RU" sz="1200" b="1" dirty="0">
                <a:solidFill>
                  <a:srgbClr val="0070C0"/>
                </a:solidFill>
                <a:latin typeface="Arial" panose="020B0604020202020204" pitchFamily="34" charset="0"/>
                <a:cs typeface="Arial" panose="020B0604020202020204" pitchFamily="34" charset="0"/>
              </a:rPr>
              <a:t>Овладение универсальными учебными познавательными действиями</a:t>
            </a:r>
          </a:p>
          <a:p>
            <a:pPr lvl="0" algn="just"/>
            <a:r>
              <a:rPr lang="ru-RU" sz="1200" dirty="0">
                <a:solidFill>
                  <a:srgbClr val="0070C0"/>
                </a:solidFill>
                <a:latin typeface="Arial" panose="020B0604020202020204" pitchFamily="34" charset="0"/>
                <a:cs typeface="Arial" panose="020B0604020202020204" pitchFamily="34" charset="0"/>
              </a:rPr>
              <a:t>Базовые логические действия </a:t>
            </a:r>
            <a:r>
              <a:rPr lang="ru-RU" sz="1200" dirty="0">
                <a:solidFill>
                  <a:srgbClr val="002060"/>
                </a:solidFill>
                <a:latin typeface="Arial" panose="020B0604020202020204" pitchFamily="34" charset="0"/>
                <a:cs typeface="Arial" panose="020B0604020202020204" pitchFamily="34" charset="0"/>
              </a:rPr>
              <a:t>(НОО – 5, ООО – 6)</a:t>
            </a:r>
          </a:p>
          <a:p>
            <a:pPr lvl="0" algn="just"/>
            <a:r>
              <a:rPr lang="ru-RU" sz="1200" dirty="0">
                <a:solidFill>
                  <a:srgbClr val="0070C0"/>
                </a:solidFill>
                <a:latin typeface="Arial" panose="020B0604020202020204" pitchFamily="34" charset="0"/>
                <a:cs typeface="Arial" panose="020B0604020202020204" pitchFamily="34" charset="0"/>
              </a:rPr>
              <a:t>Базовые  исследовательские действия </a:t>
            </a:r>
            <a:r>
              <a:rPr lang="ru-RU" sz="1200" dirty="0">
                <a:solidFill>
                  <a:srgbClr val="002060"/>
                </a:solidFill>
                <a:latin typeface="Arial" panose="020B0604020202020204" pitchFamily="34" charset="0"/>
                <a:cs typeface="Arial" panose="020B0604020202020204" pitchFamily="34" charset="0"/>
              </a:rPr>
              <a:t>(НОО – 6, </a:t>
            </a:r>
            <a:br>
              <a:rPr lang="ru-RU" sz="1200" dirty="0">
                <a:solidFill>
                  <a:srgbClr val="002060"/>
                </a:solidFill>
                <a:latin typeface="Arial" panose="020B0604020202020204" pitchFamily="34" charset="0"/>
                <a:cs typeface="Arial" panose="020B0604020202020204" pitchFamily="34" charset="0"/>
              </a:rPr>
            </a:br>
            <a:r>
              <a:rPr lang="ru-RU" sz="1200" dirty="0">
                <a:solidFill>
                  <a:srgbClr val="002060"/>
                </a:solidFill>
                <a:latin typeface="Arial" panose="020B0604020202020204" pitchFamily="34" charset="0"/>
                <a:cs typeface="Arial" panose="020B0604020202020204" pitchFamily="34" charset="0"/>
              </a:rPr>
              <a:t>ООО - 4)</a:t>
            </a:r>
          </a:p>
          <a:p>
            <a:pPr lvl="0" algn="just"/>
            <a:r>
              <a:rPr lang="ru-RU" sz="1200" dirty="0">
                <a:solidFill>
                  <a:srgbClr val="0070C0"/>
                </a:solidFill>
                <a:latin typeface="Arial" panose="020B0604020202020204" pitchFamily="34" charset="0"/>
                <a:cs typeface="Arial" panose="020B0604020202020204" pitchFamily="34" charset="0"/>
              </a:rPr>
              <a:t>Работа с информацией </a:t>
            </a:r>
            <a:r>
              <a:rPr lang="ru-RU" sz="1200" dirty="0">
                <a:solidFill>
                  <a:srgbClr val="002060"/>
                </a:solidFill>
                <a:latin typeface="Arial" panose="020B0604020202020204" pitchFamily="34" charset="0"/>
                <a:cs typeface="Arial" panose="020B0604020202020204" pitchFamily="34" charset="0"/>
              </a:rPr>
              <a:t>(НОО – 6, ООО – 5)</a:t>
            </a:r>
          </a:p>
          <a:p>
            <a:pPr lvl="0" algn="just"/>
            <a:r>
              <a:rPr lang="ru-RU" sz="1200" b="1" dirty="0">
                <a:solidFill>
                  <a:srgbClr val="0070C0"/>
                </a:solidFill>
                <a:latin typeface="Arial" panose="020B0604020202020204" pitchFamily="34" charset="0"/>
                <a:cs typeface="Arial" panose="020B0604020202020204" pitchFamily="34" charset="0"/>
              </a:rPr>
              <a:t>Овладение </a:t>
            </a:r>
            <a:r>
              <a:rPr lang="ru-RU" sz="1300" b="1" dirty="0">
                <a:solidFill>
                  <a:srgbClr val="0070C0"/>
                </a:solidFill>
                <a:latin typeface="Arial" panose="020B0604020202020204" pitchFamily="34" charset="0"/>
                <a:cs typeface="Arial" panose="020B0604020202020204" pitchFamily="34" charset="0"/>
              </a:rPr>
              <a:t>универсальными</a:t>
            </a:r>
            <a:r>
              <a:rPr lang="ru-RU" sz="1200" b="1" dirty="0">
                <a:solidFill>
                  <a:srgbClr val="0070C0"/>
                </a:solidFill>
                <a:latin typeface="Arial" panose="020B0604020202020204" pitchFamily="34" charset="0"/>
                <a:cs typeface="Arial" panose="020B0604020202020204" pitchFamily="34" charset="0"/>
              </a:rPr>
              <a:t> учебными коммуникативными действиями</a:t>
            </a:r>
          </a:p>
          <a:p>
            <a:pPr lvl="0" algn="just"/>
            <a:r>
              <a:rPr lang="ru-RU" sz="1200" dirty="0">
                <a:solidFill>
                  <a:srgbClr val="0070C0"/>
                </a:solidFill>
                <a:latin typeface="Arial" panose="020B0604020202020204" pitchFamily="34" charset="0"/>
                <a:cs typeface="Arial" panose="020B0604020202020204" pitchFamily="34" charset="0"/>
              </a:rPr>
              <a:t>Общение </a:t>
            </a:r>
            <a:r>
              <a:rPr lang="ru-RU" sz="1200" dirty="0">
                <a:solidFill>
                  <a:srgbClr val="002060"/>
                </a:solidFill>
                <a:latin typeface="Arial" panose="020B0604020202020204" pitchFamily="34" charset="0"/>
                <a:cs typeface="Arial" panose="020B0604020202020204" pitchFamily="34" charset="0"/>
              </a:rPr>
              <a:t>(НОО – 8, ООО - 6)</a:t>
            </a:r>
          </a:p>
          <a:p>
            <a:pPr lvl="0" algn="just"/>
            <a:r>
              <a:rPr lang="ru-RU" sz="1200" dirty="0">
                <a:solidFill>
                  <a:srgbClr val="0070C0"/>
                </a:solidFill>
                <a:latin typeface="Arial" panose="020B0604020202020204" pitchFamily="34" charset="0"/>
                <a:cs typeface="Arial" panose="020B0604020202020204" pitchFamily="34" charset="0"/>
              </a:rPr>
              <a:t>Совместная деятельность </a:t>
            </a:r>
            <a:r>
              <a:rPr lang="ru-RU" sz="1200" dirty="0">
                <a:solidFill>
                  <a:srgbClr val="002060"/>
                </a:solidFill>
                <a:latin typeface="Arial" panose="020B0604020202020204" pitchFamily="34" charset="0"/>
                <a:cs typeface="Arial" panose="020B0604020202020204" pitchFamily="34" charset="0"/>
              </a:rPr>
              <a:t>(НОО – 4, ООО - 4)</a:t>
            </a:r>
          </a:p>
          <a:p>
            <a:pPr lvl="0" algn="just"/>
            <a:r>
              <a:rPr lang="ru-RU" sz="1200" b="1" dirty="0">
                <a:solidFill>
                  <a:srgbClr val="0070C0"/>
                </a:solidFill>
                <a:latin typeface="Arial" panose="020B0604020202020204" pitchFamily="34" charset="0"/>
                <a:cs typeface="Arial" panose="020B0604020202020204" pitchFamily="34" charset="0"/>
              </a:rPr>
              <a:t>Овладение универсальными регулятивными действиями</a:t>
            </a:r>
          </a:p>
          <a:p>
            <a:pPr lvl="0" algn="just"/>
            <a:r>
              <a:rPr lang="ru-RU" sz="1200" dirty="0">
                <a:solidFill>
                  <a:srgbClr val="0070C0"/>
                </a:solidFill>
                <a:latin typeface="Arial" panose="020B0604020202020204" pitchFamily="34" charset="0"/>
                <a:cs typeface="Arial" panose="020B0604020202020204" pitchFamily="34" charset="0"/>
              </a:rPr>
              <a:t>Самоорганизация </a:t>
            </a:r>
            <a:r>
              <a:rPr lang="ru-RU" sz="1200" dirty="0">
                <a:solidFill>
                  <a:srgbClr val="002060"/>
                </a:solidFill>
                <a:latin typeface="Arial" panose="020B0604020202020204" pitchFamily="34" charset="0"/>
                <a:cs typeface="Arial" panose="020B0604020202020204" pitchFamily="34" charset="0"/>
              </a:rPr>
              <a:t>(НОО – 2, ООО - 2)</a:t>
            </a:r>
          </a:p>
          <a:p>
            <a:pPr lvl="0" algn="just"/>
            <a:r>
              <a:rPr lang="ru-RU" sz="1200" dirty="0">
                <a:solidFill>
                  <a:srgbClr val="0070C0"/>
                </a:solidFill>
                <a:latin typeface="Arial" panose="020B0604020202020204" pitchFamily="34" charset="0"/>
                <a:cs typeface="Arial" panose="020B0604020202020204" pitchFamily="34" charset="0"/>
              </a:rPr>
              <a:t>Самоконтроль </a:t>
            </a:r>
            <a:r>
              <a:rPr lang="ru-RU" sz="1200" dirty="0">
                <a:solidFill>
                  <a:srgbClr val="002060"/>
                </a:solidFill>
                <a:latin typeface="Arial" panose="020B0604020202020204" pitchFamily="34" charset="0"/>
                <a:cs typeface="Arial" panose="020B0604020202020204" pitchFamily="34" charset="0"/>
              </a:rPr>
              <a:t>(НОО – 2, ООО - 3)</a:t>
            </a:r>
          </a:p>
          <a:p>
            <a:pPr lvl="0" algn="just"/>
            <a:endParaRPr lang="ru-RU" sz="1200" dirty="0">
              <a:latin typeface="Arial" panose="020B0604020202020204" pitchFamily="34" charset="0"/>
              <a:cs typeface="Arial" panose="020B0604020202020204" pitchFamily="34" charset="0"/>
            </a:endParaRPr>
          </a:p>
        </p:txBody>
      </p:sp>
      <p:sp>
        <p:nvSpPr>
          <p:cNvPr id="10" name="Прямоугольник 9"/>
          <p:cNvSpPr/>
          <p:nvPr/>
        </p:nvSpPr>
        <p:spPr>
          <a:xfrm>
            <a:off x="4128036" y="5833696"/>
            <a:ext cx="5095095" cy="584689"/>
          </a:xfrm>
          <a:prstGeom prst="rect">
            <a:avLst/>
          </a:prstGeom>
          <a:solidFill>
            <a:srgbClr val="0070C0"/>
          </a:solidFill>
        </p:spPr>
        <p:txBody>
          <a:bodyPr vert="horz" lIns="91440" tIns="45720" rIns="91440" bIns="45720" rtlCol="0" anchor="ctr">
            <a:normAutofit fontScale="97500"/>
          </a:bodyPr>
          <a:lstStyle/>
          <a:p>
            <a:pPr algn="ctr">
              <a:lnSpc>
                <a:spcPct val="90000"/>
              </a:lnSpc>
              <a:spcBef>
                <a:spcPct val="0"/>
              </a:spcBef>
            </a:pPr>
            <a:r>
              <a:rPr lang="ru-RU" sz="1600" dirty="0">
                <a:solidFill>
                  <a:schemeClr val="bg1"/>
                </a:solidFill>
                <a:ea typeface="+mj-ea"/>
                <a:cs typeface="Arial" panose="020B0604020202020204" pitchFamily="34" charset="0"/>
              </a:rPr>
              <a:t>Всего = 33/30 конкретных результатов</a:t>
            </a:r>
          </a:p>
        </p:txBody>
      </p:sp>
    </p:spTree>
    <p:extLst>
      <p:ext uri="{BB962C8B-B14F-4D97-AF65-F5344CB8AC3E}">
        <p14:creationId xmlns:p14="http://schemas.microsoft.com/office/powerpoint/2010/main" val="2098425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275385" y="1774580"/>
            <a:ext cx="5869525" cy="3034811"/>
          </a:xfrm>
          <a:prstGeom prst="rect">
            <a:avLst/>
          </a:prstGeom>
          <a:ln>
            <a:solidFill>
              <a:schemeClr val="accent1"/>
            </a:solidFill>
          </a:ln>
        </p:spPr>
      </p:pic>
      <p:sp>
        <p:nvSpPr>
          <p:cNvPr id="3" name="TextBox 2"/>
          <p:cNvSpPr txBox="1"/>
          <p:nvPr/>
        </p:nvSpPr>
        <p:spPr>
          <a:xfrm>
            <a:off x="5846883" y="417703"/>
            <a:ext cx="5046785" cy="461665"/>
          </a:xfrm>
          <a:prstGeom prst="rect">
            <a:avLst/>
          </a:prstGeom>
          <a:noFill/>
        </p:spPr>
        <p:txBody>
          <a:bodyPr wrap="square" rtlCol="0">
            <a:spAutoFit/>
          </a:bodyPr>
          <a:lstStyle>
            <a:defPPr>
              <a:defRPr lang="ru-RU"/>
            </a:defPPr>
            <a:lvl1pPr>
              <a:defRPr sz="2400" b="1">
                <a:solidFill>
                  <a:schemeClr val="accent1">
                    <a:lumMod val="75000"/>
                  </a:schemeClr>
                </a:solidFill>
              </a:defRPr>
            </a:lvl1pPr>
          </a:lstStyle>
          <a:p>
            <a:r>
              <a:rPr lang="ru-RU" dirty="0"/>
              <a:t>Личностные результаты ФГОС 2021</a:t>
            </a:r>
          </a:p>
        </p:txBody>
      </p:sp>
      <p:sp>
        <p:nvSpPr>
          <p:cNvPr id="4" name="TextBox 3"/>
          <p:cNvSpPr txBox="1"/>
          <p:nvPr/>
        </p:nvSpPr>
        <p:spPr>
          <a:xfrm>
            <a:off x="565638" y="404446"/>
            <a:ext cx="4964724" cy="461665"/>
          </a:xfrm>
          <a:prstGeom prst="rect">
            <a:avLst/>
          </a:prstGeom>
          <a:noFill/>
        </p:spPr>
        <p:txBody>
          <a:bodyPr wrap="square" rtlCol="0">
            <a:spAutoFit/>
          </a:bodyPr>
          <a:lstStyle>
            <a:defPPr>
              <a:defRPr lang="ru-RU"/>
            </a:defPPr>
            <a:lvl1pPr>
              <a:defRPr sz="2400" b="1">
                <a:solidFill>
                  <a:schemeClr val="accent1">
                    <a:lumMod val="75000"/>
                  </a:schemeClr>
                </a:solidFill>
              </a:defRPr>
            </a:lvl1pPr>
          </a:lstStyle>
          <a:p>
            <a:r>
              <a:rPr lang="ru-RU" dirty="0"/>
              <a:t>Личностные результаты ФГОС 2010</a:t>
            </a:r>
          </a:p>
        </p:txBody>
      </p:sp>
      <p:pic>
        <p:nvPicPr>
          <p:cNvPr id="5" name="Рисунок 4"/>
          <p:cNvPicPr>
            <a:picLocks noChangeAspect="1"/>
          </p:cNvPicPr>
          <p:nvPr/>
        </p:nvPicPr>
        <p:blipFill>
          <a:blip r:embed="rId3"/>
          <a:stretch>
            <a:fillRect/>
          </a:stretch>
        </p:blipFill>
        <p:spPr>
          <a:xfrm>
            <a:off x="75101" y="2725832"/>
            <a:ext cx="5103568" cy="794754"/>
          </a:xfrm>
          <a:prstGeom prst="rect">
            <a:avLst/>
          </a:prstGeom>
          <a:ln>
            <a:solidFill>
              <a:schemeClr val="accent1"/>
            </a:solidFill>
          </a:ln>
        </p:spPr>
      </p:pic>
    </p:spTree>
    <p:extLst>
      <p:ext uri="{BB962C8B-B14F-4D97-AF65-F5344CB8AC3E}">
        <p14:creationId xmlns:p14="http://schemas.microsoft.com/office/powerpoint/2010/main" val="2802355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96728" y="1903902"/>
            <a:ext cx="5732164" cy="1507514"/>
          </a:xfrm>
          <a:prstGeom prst="rect">
            <a:avLst/>
          </a:prstGeom>
          <a:ln>
            <a:solidFill>
              <a:schemeClr val="accent1"/>
            </a:solidFill>
          </a:ln>
        </p:spPr>
      </p:pic>
      <p:sp>
        <p:nvSpPr>
          <p:cNvPr id="3" name="TextBox 2"/>
          <p:cNvSpPr txBox="1"/>
          <p:nvPr/>
        </p:nvSpPr>
        <p:spPr>
          <a:xfrm>
            <a:off x="565638" y="404446"/>
            <a:ext cx="6002216" cy="830997"/>
          </a:xfrm>
          <a:prstGeom prst="rect">
            <a:avLst/>
          </a:prstGeom>
          <a:noFill/>
        </p:spPr>
        <p:txBody>
          <a:bodyPr wrap="square" rtlCol="0">
            <a:spAutoFit/>
          </a:bodyPr>
          <a:lstStyle>
            <a:defPPr>
              <a:defRPr lang="ru-RU"/>
            </a:defPPr>
            <a:lvl1pPr>
              <a:defRPr sz="2400" b="1">
                <a:solidFill>
                  <a:schemeClr val="accent1">
                    <a:lumMod val="75000"/>
                  </a:schemeClr>
                </a:solidFill>
              </a:defRPr>
            </a:lvl1pPr>
          </a:lstStyle>
          <a:p>
            <a:r>
              <a:rPr lang="ru-RU" dirty="0" err="1"/>
              <a:t>Метапредметные</a:t>
            </a:r>
            <a:r>
              <a:rPr lang="ru-RU" dirty="0"/>
              <a:t> результаты (познавательные) ФГОС 2010</a:t>
            </a:r>
          </a:p>
        </p:txBody>
      </p:sp>
      <p:pic>
        <p:nvPicPr>
          <p:cNvPr id="4" name="Рисунок 3"/>
          <p:cNvPicPr>
            <a:picLocks noChangeAspect="1"/>
          </p:cNvPicPr>
          <p:nvPr/>
        </p:nvPicPr>
        <p:blipFill>
          <a:blip r:embed="rId3"/>
          <a:stretch>
            <a:fillRect/>
          </a:stretch>
        </p:blipFill>
        <p:spPr>
          <a:xfrm>
            <a:off x="6324234" y="1126033"/>
            <a:ext cx="4683736" cy="5847979"/>
          </a:xfrm>
          <a:prstGeom prst="rect">
            <a:avLst/>
          </a:prstGeom>
          <a:ln>
            <a:solidFill>
              <a:schemeClr val="accent1"/>
            </a:solidFill>
          </a:ln>
        </p:spPr>
      </p:pic>
      <p:sp>
        <p:nvSpPr>
          <p:cNvPr id="5" name="TextBox 4"/>
          <p:cNvSpPr txBox="1"/>
          <p:nvPr/>
        </p:nvSpPr>
        <p:spPr>
          <a:xfrm>
            <a:off x="6693511" y="0"/>
            <a:ext cx="4809393" cy="830997"/>
          </a:xfrm>
          <a:prstGeom prst="rect">
            <a:avLst/>
          </a:prstGeom>
          <a:noFill/>
        </p:spPr>
        <p:txBody>
          <a:bodyPr wrap="square" rtlCol="0">
            <a:spAutoFit/>
          </a:bodyPr>
          <a:lstStyle>
            <a:defPPr>
              <a:defRPr lang="ru-RU"/>
            </a:defPPr>
            <a:lvl1pPr>
              <a:defRPr sz="2400" b="1">
                <a:solidFill>
                  <a:schemeClr val="accent1">
                    <a:lumMod val="75000"/>
                  </a:schemeClr>
                </a:solidFill>
              </a:defRPr>
            </a:lvl1pPr>
          </a:lstStyle>
          <a:p>
            <a:r>
              <a:rPr lang="ru-RU" dirty="0" err="1"/>
              <a:t>Метапредметные</a:t>
            </a:r>
            <a:r>
              <a:rPr lang="ru-RU" dirty="0"/>
              <a:t> результаты (познавательные) ФГОС 2021</a:t>
            </a:r>
          </a:p>
        </p:txBody>
      </p:sp>
    </p:spTree>
    <p:extLst>
      <p:ext uri="{BB962C8B-B14F-4D97-AF65-F5344CB8AC3E}">
        <p14:creationId xmlns:p14="http://schemas.microsoft.com/office/powerpoint/2010/main" val="2246453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Прямоугольник 1"/>
          <p:cNvSpPr>
            <a:spLocks noChangeArrowheads="1"/>
          </p:cNvSpPr>
          <p:nvPr/>
        </p:nvSpPr>
        <p:spPr bwMode="auto">
          <a:xfrm>
            <a:off x="1852270" y="1531722"/>
            <a:ext cx="7064375" cy="122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2163"/>
              </a:lnSpc>
              <a:buFont typeface="Wingdings" panose="05000000000000000000" pitchFamily="2" charset="2"/>
              <a:buChar char="§"/>
            </a:pPr>
            <a:r>
              <a:rPr lang="ru-RU" altLang="ru-RU" sz="2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выявите существенные признаки объектов (явлений)</a:t>
            </a:r>
          </a:p>
          <a:p>
            <a:pPr>
              <a:lnSpc>
                <a:spcPts val="2163"/>
              </a:lnSpc>
              <a:buFont typeface="Wingdings" panose="05000000000000000000" pitchFamily="2" charset="2"/>
              <a:buChar char="§"/>
            </a:pPr>
            <a:r>
              <a:rPr lang="ru-RU" altLang="ru-RU" sz="2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охарактеризуйте существенные признаки объектов (явлений);</a:t>
            </a:r>
          </a:p>
          <a:p>
            <a:pPr>
              <a:lnSpc>
                <a:spcPts val="2163"/>
              </a:lnSpc>
              <a:buFont typeface="Wingdings" panose="05000000000000000000" pitchFamily="2" charset="2"/>
              <a:buChar char="§"/>
            </a:pPr>
            <a:r>
              <a:rPr lang="ru-RU" altLang="ru-RU" sz="2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установите существенный признак классификации</a:t>
            </a:r>
          </a:p>
        </p:txBody>
      </p:sp>
      <p:sp>
        <p:nvSpPr>
          <p:cNvPr id="34819" name="Прямоугольник 3"/>
          <p:cNvSpPr>
            <a:spLocks noChangeArrowheads="1"/>
          </p:cNvSpPr>
          <p:nvPr/>
        </p:nvSpPr>
        <p:spPr bwMode="auto">
          <a:xfrm>
            <a:off x="890299" y="1072942"/>
            <a:ext cx="7553486" cy="45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pPr>
            <a:r>
              <a:rPr lang="ru-RU" altLang="ru-RU" sz="2400" b="1" i="1" dirty="0">
                <a:solidFill>
                  <a:schemeClr val="accent2">
                    <a:lumMod val="75000"/>
                  </a:schemeClr>
                </a:solidFill>
                <a:ea typeface="Verdana" panose="020B0604030504040204" pitchFamily="34" charset="0"/>
                <a:cs typeface="Verdana" panose="020B0604030504040204" pitchFamily="34" charset="0"/>
              </a:rPr>
              <a:t>Формирование </a:t>
            </a:r>
            <a:r>
              <a:rPr lang="ru-RU" altLang="ru-RU" sz="2400" b="1" i="1" dirty="0">
                <a:solidFill>
                  <a:schemeClr val="accent2">
                    <a:lumMod val="75000"/>
                  </a:schemeClr>
                </a:solidFill>
                <a:cs typeface="Times New Roman" panose="02020603050405020304" pitchFamily="18" charset="0"/>
              </a:rPr>
              <a:t>базовых логических действий</a:t>
            </a:r>
          </a:p>
        </p:txBody>
      </p:sp>
      <p:sp>
        <p:nvSpPr>
          <p:cNvPr id="4" name="Прямоугольник 4"/>
          <p:cNvSpPr>
            <a:spLocks noChangeArrowheads="1"/>
          </p:cNvSpPr>
          <p:nvPr/>
        </p:nvSpPr>
        <p:spPr bwMode="auto">
          <a:xfrm>
            <a:off x="611874" y="2786450"/>
            <a:ext cx="8705121" cy="45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pPr>
            <a:r>
              <a:rPr lang="ru-RU" altLang="ru-RU" sz="2400" b="1" i="1" dirty="0">
                <a:solidFill>
                  <a:schemeClr val="accent2">
                    <a:lumMod val="75000"/>
                  </a:schemeClr>
                </a:solidFill>
                <a:ea typeface="Verdana" panose="020B0604030504040204" pitchFamily="34" charset="0"/>
                <a:cs typeface="Verdana" panose="020B0604030504040204" pitchFamily="34" charset="0"/>
              </a:rPr>
              <a:t>Формирование базовых исследовательских действий</a:t>
            </a:r>
          </a:p>
        </p:txBody>
      </p:sp>
      <p:sp>
        <p:nvSpPr>
          <p:cNvPr id="2" name="Прямоугольник 1"/>
          <p:cNvSpPr/>
          <p:nvPr/>
        </p:nvSpPr>
        <p:spPr>
          <a:xfrm>
            <a:off x="2059459" y="3416905"/>
            <a:ext cx="7455243" cy="1506951"/>
          </a:xfrm>
          <a:prstGeom prst="rect">
            <a:avLst/>
          </a:prstGeom>
        </p:spPr>
        <p:txBody>
          <a:bodyPr wrap="square">
            <a:spAutoFit/>
          </a:bodyPr>
          <a:lstStyle/>
          <a:p>
            <a:pPr>
              <a:lnSpc>
                <a:spcPts val="2163"/>
              </a:lnSpc>
              <a:buFont typeface="Wingdings" panose="05000000000000000000" pitchFamily="2" charset="2"/>
              <a:buChar char="§"/>
            </a:pPr>
            <a:r>
              <a:rPr lang="ru-RU" altLang="ru-RU" sz="2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составьте план проведения исследования; </a:t>
            </a:r>
          </a:p>
          <a:p>
            <a:pPr>
              <a:lnSpc>
                <a:spcPts val="2163"/>
              </a:lnSpc>
              <a:buFont typeface="Wingdings" panose="05000000000000000000" pitchFamily="2" charset="2"/>
              <a:buChar char="§"/>
            </a:pPr>
            <a:r>
              <a:rPr lang="ru-RU" altLang="ru-RU" sz="2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проведите несложное исследование (эксперимент) по установлению особенностей объекта изучения;</a:t>
            </a:r>
          </a:p>
          <a:p>
            <a:pPr>
              <a:lnSpc>
                <a:spcPts val="2163"/>
              </a:lnSpc>
              <a:buFont typeface="Wingdings" panose="05000000000000000000" pitchFamily="2" charset="2"/>
              <a:buChar char="§"/>
            </a:pPr>
            <a:r>
              <a:rPr lang="ru-RU" altLang="ru-RU" sz="2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сформулируйте выводы по результатам проведенного исследования (эксперимента) </a:t>
            </a:r>
          </a:p>
        </p:txBody>
      </p:sp>
      <p:sp>
        <p:nvSpPr>
          <p:cNvPr id="6" name="Прямоугольник 3"/>
          <p:cNvSpPr>
            <a:spLocks noChangeArrowheads="1"/>
          </p:cNvSpPr>
          <p:nvPr/>
        </p:nvSpPr>
        <p:spPr bwMode="auto">
          <a:xfrm>
            <a:off x="1139095" y="4923856"/>
            <a:ext cx="7563994" cy="45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pPr>
            <a:r>
              <a:rPr lang="ru-RU" altLang="ru-RU" sz="2400" b="1" i="1" dirty="0">
                <a:solidFill>
                  <a:schemeClr val="accent2">
                    <a:lumMod val="75000"/>
                  </a:schemeClr>
                </a:solidFill>
                <a:ea typeface="Verdana" panose="020B0604030504040204" pitchFamily="34" charset="0"/>
                <a:cs typeface="Verdana" panose="020B0604030504040204" pitchFamily="34" charset="0"/>
              </a:rPr>
              <a:t>Формирование умений работы с информацией</a:t>
            </a:r>
          </a:p>
        </p:txBody>
      </p:sp>
      <p:sp>
        <p:nvSpPr>
          <p:cNvPr id="3" name="Прямоугольник 2"/>
          <p:cNvSpPr/>
          <p:nvPr/>
        </p:nvSpPr>
        <p:spPr>
          <a:xfrm>
            <a:off x="2150076" y="5382636"/>
            <a:ext cx="6096000" cy="1502976"/>
          </a:xfrm>
          <a:prstGeom prst="rect">
            <a:avLst/>
          </a:prstGeom>
        </p:spPr>
        <p:txBody>
          <a:bodyPr>
            <a:spAutoFit/>
          </a:bodyPr>
          <a:lstStyle/>
          <a:p>
            <a:pPr>
              <a:lnSpc>
                <a:spcPts val="2163"/>
              </a:lnSpc>
              <a:buFont typeface="Wingdings" panose="05000000000000000000" pitchFamily="2" charset="2"/>
              <a:buChar char="§"/>
            </a:pPr>
            <a:r>
              <a:rPr lang="ru-RU" altLang="ru-RU"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примените различные методы (инструменты, запросы) при поиске искомой информации; </a:t>
            </a:r>
          </a:p>
          <a:p>
            <a:pPr>
              <a:lnSpc>
                <a:spcPts val="2163"/>
              </a:lnSpc>
              <a:buFont typeface="Wingdings" panose="05000000000000000000" pitchFamily="2" charset="2"/>
              <a:buChar char="§"/>
            </a:pPr>
            <a:r>
              <a:rPr lang="ru-RU" altLang="ru-RU"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выберите (проанализируйте, систематизируйте, интерпретируйте) информацию различных видов и форм представления;</a:t>
            </a:r>
          </a:p>
        </p:txBody>
      </p:sp>
      <p:sp>
        <p:nvSpPr>
          <p:cNvPr id="7" name="Прямоугольник 6"/>
          <p:cNvSpPr/>
          <p:nvPr/>
        </p:nvSpPr>
        <p:spPr>
          <a:xfrm>
            <a:off x="85218" y="65037"/>
            <a:ext cx="7284687" cy="830997"/>
          </a:xfrm>
          <a:prstGeom prst="rect">
            <a:avLst/>
          </a:prstGeom>
        </p:spPr>
        <p:txBody>
          <a:bodyPr wrap="none">
            <a:spAutoFit/>
          </a:bodyPr>
          <a:lstStyle/>
          <a:p>
            <a:r>
              <a:rPr lang="ru-RU" altLang="ru-RU" sz="2400" b="1" dirty="0">
                <a:solidFill>
                  <a:schemeClr val="accent1"/>
                </a:solidFill>
                <a:latin typeface="Arial" panose="020B0604020202020204" pitchFamily="34" charset="0"/>
                <a:ea typeface="Verdana" panose="020B0604030504040204" pitchFamily="34" charset="0"/>
                <a:cs typeface="Verdana" panose="020B0604030504040204" pitchFamily="34" charset="0"/>
              </a:rPr>
              <a:t>Формирование </a:t>
            </a:r>
            <a:r>
              <a:rPr lang="ru-RU" sz="2400" b="1" dirty="0">
                <a:solidFill>
                  <a:schemeClr val="accent1"/>
                </a:solidFill>
                <a:latin typeface="Arial" panose="020B0604020202020204" pitchFamily="34" charset="0"/>
                <a:ea typeface="Verdana" panose="020B0604030504040204" pitchFamily="34" charset="0"/>
                <a:cs typeface="Verdana" panose="020B0604030504040204" pitchFamily="34" charset="0"/>
              </a:rPr>
              <a:t>метапредметных результатов:</a:t>
            </a:r>
          </a:p>
          <a:p>
            <a:r>
              <a:rPr lang="ru-RU" altLang="ru-RU" sz="2400" b="1" dirty="0">
                <a:solidFill>
                  <a:schemeClr val="accent1"/>
                </a:solidFill>
                <a:latin typeface="Arial" panose="020B0604020202020204" pitchFamily="34" charset="0"/>
                <a:ea typeface="Verdana" panose="020B0604030504040204" pitchFamily="34" charset="0"/>
                <a:cs typeface="Verdana" panose="020B0604030504040204" pitchFamily="34" charset="0"/>
              </a:rPr>
              <a:t>примеры учебных заданий</a:t>
            </a:r>
            <a:endParaRPr lang="ru-RU" sz="2400" b="1" dirty="0">
              <a:solidFill>
                <a:schemeClr val="accent1"/>
              </a:solidFill>
              <a:latin typeface="Arial" panose="020B0604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83875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5"/>
          <p:cNvSpPr txBox="1">
            <a:spLocks/>
          </p:cNvSpPr>
          <p:nvPr/>
        </p:nvSpPr>
        <p:spPr>
          <a:xfrm>
            <a:off x="227243" y="114299"/>
            <a:ext cx="10791789" cy="952132"/>
          </a:xfrm>
          <a:prstGeom prst="rect">
            <a:avLst/>
          </a:prstGeom>
        </p:spPr>
        <p:txBody>
          <a:bodyPr vert="horz" lIns="91440" tIns="45720" rIns="91440" bIns="45720" rtlCol="0" anchor="ctr">
            <a:normAutofit/>
          </a:bodyPr>
          <a:lstStyle>
            <a:defPPr>
              <a:defRPr lang="ru-RU"/>
            </a:defPPr>
            <a:lvl1pPr>
              <a:lnSpc>
                <a:spcPct val="90000"/>
              </a:lnSpc>
              <a:spcBef>
                <a:spcPct val="0"/>
              </a:spcBef>
              <a:buNone/>
              <a:defRPr sz="2800" b="1">
                <a:solidFill>
                  <a:srgbClr val="0070C0"/>
                </a:solidFill>
                <a:latin typeface="Arial" panose="020B0604020202020204" pitchFamily="34" charset="0"/>
                <a:ea typeface="+mj-ea"/>
                <a:cs typeface="Arial" panose="020B0604020202020204" pitchFamily="34" charset="0"/>
              </a:defRPr>
            </a:lvl1pPr>
          </a:lstStyle>
          <a:p>
            <a:r>
              <a:rPr lang="ru-RU" sz="2400" dirty="0"/>
              <a:t>Новый формат представления  </a:t>
            </a:r>
            <a:r>
              <a:rPr lang="ru-RU" sz="2400" i="1" dirty="0"/>
              <a:t>предметных</a:t>
            </a:r>
            <a:r>
              <a:rPr lang="ru-RU" sz="2400" dirty="0"/>
              <a:t> результатов освоения основной образовательной программы  </a:t>
            </a:r>
          </a:p>
        </p:txBody>
      </p:sp>
      <p:sp>
        <p:nvSpPr>
          <p:cNvPr id="8" name="Прямоугольник 7"/>
          <p:cNvSpPr/>
          <p:nvPr/>
        </p:nvSpPr>
        <p:spPr>
          <a:xfrm>
            <a:off x="342900" y="1803735"/>
            <a:ext cx="6110654" cy="3693319"/>
          </a:xfrm>
          <a:prstGeom prst="rect">
            <a:avLst/>
          </a:prstGeom>
          <a:ln>
            <a:solidFill>
              <a:schemeClr val="accent1"/>
            </a:solidFill>
          </a:ln>
        </p:spPr>
        <p:txBody>
          <a:bodyPr wrap="square">
            <a:spAutoFit/>
          </a:bodyPr>
          <a:lstStyle/>
          <a:p>
            <a:r>
              <a:rPr lang="ru-RU" sz="2000" b="1" dirty="0">
                <a:solidFill>
                  <a:srgbClr val="002060"/>
                </a:solidFill>
                <a:cs typeface="Arial" panose="020B0604020202020204" pitchFamily="34" charset="0"/>
              </a:rPr>
              <a:t>Предметные результаты</a:t>
            </a:r>
            <a:r>
              <a:rPr lang="ru-RU" sz="2000" dirty="0">
                <a:solidFill>
                  <a:srgbClr val="002060"/>
                </a:solidFill>
                <a:cs typeface="Arial" panose="020B0604020202020204" pitchFamily="34" charset="0"/>
              </a:rPr>
              <a:t>:</a:t>
            </a:r>
          </a:p>
          <a:p>
            <a:pPr marL="285750" indent="-285750">
              <a:buFont typeface="Wingdings" panose="05000000000000000000" pitchFamily="2" charset="2"/>
              <a:buChar char="§"/>
            </a:pPr>
            <a:r>
              <a:rPr lang="ru-RU" dirty="0">
                <a:solidFill>
                  <a:srgbClr val="0070C0"/>
                </a:solidFill>
                <a:cs typeface="Arial" panose="020B0604020202020204" pitchFamily="34" charset="0"/>
              </a:rPr>
              <a:t>формулируются в </a:t>
            </a:r>
            <a:r>
              <a:rPr lang="ru-RU" dirty="0" err="1">
                <a:solidFill>
                  <a:srgbClr val="0070C0"/>
                </a:solidFill>
                <a:cs typeface="Arial" panose="020B0604020202020204" pitchFamily="34" charset="0"/>
              </a:rPr>
              <a:t>деятельностной</a:t>
            </a:r>
            <a:r>
              <a:rPr lang="ru-RU" dirty="0">
                <a:solidFill>
                  <a:srgbClr val="0070C0"/>
                </a:solidFill>
                <a:cs typeface="Arial" panose="020B0604020202020204" pitchFamily="34" charset="0"/>
              </a:rPr>
              <a:t> форме с акцентом на применение знаний и умений;</a:t>
            </a:r>
          </a:p>
          <a:p>
            <a:pPr marL="285750" indent="-285750">
              <a:buFont typeface="Wingdings" panose="05000000000000000000" pitchFamily="2" charset="2"/>
              <a:buChar char="§"/>
            </a:pPr>
            <a:r>
              <a:rPr lang="ru-RU" dirty="0">
                <a:solidFill>
                  <a:srgbClr val="0070C0"/>
                </a:solidFill>
                <a:cs typeface="Arial" panose="020B0604020202020204" pitchFamily="34" charset="0"/>
              </a:rPr>
              <a:t>формулируются с учетом результатов процедур оценки качества образования (всероссийских проверочных работ, национальных исследований качества образования, международных сравнительных исследований);</a:t>
            </a:r>
          </a:p>
          <a:p>
            <a:pPr marL="285750" indent="-285750">
              <a:buFont typeface="Wingdings" panose="05000000000000000000" pitchFamily="2" charset="2"/>
              <a:buChar char="§"/>
            </a:pPr>
            <a:r>
              <a:rPr lang="ru-RU" dirty="0">
                <a:solidFill>
                  <a:srgbClr val="0070C0"/>
                </a:solidFill>
                <a:cs typeface="Arial" panose="020B0604020202020204" pitchFamily="34" charset="0"/>
              </a:rPr>
              <a:t>определяют минимум содержания начального и основного общего образования;</a:t>
            </a:r>
          </a:p>
          <a:p>
            <a:pPr marL="285750" indent="-285750">
              <a:buFont typeface="Wingdings" panose="05000000000000000000" pitchFamily="2" charset="2"/>
              <a:buChar char="§"/>
            </a:pPr>
            <a:r>
              <a:rPr lang="ru-RU" dirty="0">
                <a:solidFill>
                  <a:srgbClr val="0070C0"/>
                </a:solidFill>
                <a:cs typeface="Arial" panose="020B0604020202020204" pitchFamily="34" charset="0"/>
              </a:rPr>
              <a:t>систематизированы;</a:t>
            </a:r>
          </a:p>
          <a:p>
            <a:pPr marL="285750" indent="-285750">
              <a:buFont typeface="Wingdings" panose="05000000000000000000" pitchFamily="2" charset="2"/>
              <a:buChar char="§"/>
            </a:pPr>
            <a:r>
              <a:rPr lang="ru-RU" dirty="0">
                <a:solidFill>
                  <a:srgbClr val="0070C0"/>
                </a:solidFill>
                <a:cs typeface="Arial" panose="020B0604020202020204" pitchFamily="34" charset="0"/>
              </a:rPr>
              <a:t>конкретизированы</a:t>
            </a:r>
          </a:p>
          <a:p>
            <a:endParaRPr lang="ru-RU" sz="1600" b="1" dirty="0">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6857999" y="1803735"/>
            <a:ext cx="4012223" cy="4308872"/>
          </a:xfrm>
          <a:prstGeom prst="rect">
            <a:avLst/>
          </a:prstGeom>
          <a:ln>
            <a:solidFill>
              <a:schemeClr val="accent1"/>
            </a:solidFill>
          </a:ln>
        </p:spPr>
        <p:txBody>
          <a:bodyPr wrap="square">
            <a:spAutoFit/>
          </a:bodyPr>
          <a:lstStyle>
            <a:defPPr>
              <a:defRPr lang="ru-RU"/>
            </a:defPPr>
            <a:lvl1pPr>
              <a:defRPr sz="2000" b="1">
                <a:solidFill>
                  <a:srgbClr val="002060"/>
                </a:solidFill>
                <a:cs typeface="Arial" panose="020B0604020202020204" pitchFamily="34" charset="0"/>
              </a:defRPr>
            </a:lvl1pPr>
          </a:lstStyle>
          <a:p>
            <a:r>
              <a:rPr lang="ru-RU" dirty="0"/>
              <a:t>Предметные результаты</a:t>
            </a:r>
          </a:p>
          <a:p>
            <a:r>
              <a:rPr lang="ru-RU" sz="2800" b="0" dirty="0">
                <a:solidFill>
                  <a:srgbClr val="FF0000"/>
                </a:solidFill>
              </a:rPr>
              <a:t>НЕ</a:t>
            </a:r>
            <a:r>
              <a:rPr lang="ru-RU" sz="1800" b="0" dirty="0">
                <a:solidFill>
                  <a:srgbClr val="0070C0"/>
                </a:solidFill>
              </a:rPr>
              <a:t> сформулированы с учетом системно-</a:t>
            </a:r>
            <a:r>
              <a:rPr lang="ru-RU" sz="1800" b="0" dirty="0" err="1">
                <a:solidFill>
                  <a:srgbClr val="0070C0"/>
                </a:solidFill>
              </a:rPr>
              <a:t>деятельностного</a:t>
            </a:r>
            <a:r>
              <a:rPr lang="ru-RU" sz="1800" b="0" dirty="0">
                <a:solidFill>
                  <a:srgbClr val="0070C0"/>
                </a:solidFill>
              </a:rPr>
              <a:t> подхода, </a:t>
            </a:r>
          </a:p>
          <a:p>
            <a:r>
              <a:rPr lang="ru-RU" sz="2800" b="0" dirty="0">
                <a:solidFill>
                  <a:srgbClr val="FF0000"/>
                </a:solidFill>
              </a:rPr>
              <a:t>НЕ </a:t>
            </a:r>
            <a:r>
              <a:rPr lang="ru-RU" sz="1800" b="0" dirty="0">
                <a:solidFill>
                  <a:srgbClr val="0070C0"/>
                </a:solidFill>
              </a:rPr>
              <a:t>учитывают результаты процедур оценки качества образования,</a:t>
            </a:r>
          </a:p>
          <a:p>
            <a:r>
              <a:rPr lang="ru-RU" sz="2800" b="0" dirty="0">
                <a:solidFill>
                  <a:srgbClr val="FF0000"/>
                </a:solidFill>
              </a:rPr>
              <a:t>НЕ</a:t>
            </a:r>
            <a:r>
              <a:rPr lang="ru-RU" sz="1800" b="0" dirty="0">
                <a:solidFill>
                  <a:srgbClr val="0070C0"/>
                </a:solidFill>
              </a:rPr>
              <a:t> определяют минимум содержания образования,</a:t>
            </a:r>
          </a:p>
          <a:p>
            <a:r>
              <a:rPr lang="ru-RU" sz="2800" b="0" dirty="0">
                <a:solidFill>
                  <a:srgbClr val="FF0000"/>
                </a:solidFill>
              </a:rPr>
              <a:t>НЕ </a:t>
            </a:r>
            <a:r>
              <a:rPr lang="ru-RU" sz="1800" b="0" dirty="0">
                <a:solidFill>
                  <a:srgbClr val="0070C0"/>
                </a:solidFill>
              </a:rPr>
              <a:t>систематизированы, </a:t>
            </a:r>
          </a:p>
          <a:p>
            <a:r>
              <a:rPr lang="ru-RU" sz="2800" b="0" dirty="0">
                <a:solidFill>
                  <a:srgbClr val="FF0000"/>
                </a:solidFill>
              </a:rPr>
              <a:t>НЕ</a:t>
            </a:r>
            <a:r>
              <a:rPr lang="ru-RU" sz="1800" b="0" dirty="0">
                <a:solidFill>
                  <a:srgbClr val="0070C0"/>
                </a:solidFill>
              </a:rPr>
              <a:t> конкретизированы</a:t>
            </a:r>
          </a:p>
          <a:p>
            <a:endParaRPr lang="ru-RU" dirty="0"/>
          </a:p>
          <a:p>
            <a:endParaRPr lang="ru-RU" dirty="0"/>
          </a:p>
          <a:p>
            <a:endParaRPr lang="ru-RU" dirty="0"/>
          </a:p>
        </p:txBody>
      </p:sp>
      <p:sp>
        <p:nvSpPr>
          <p:cNvPr id="12" name="TextBox 11"/>
          <p:cNvSpPr txBox="1"/>
          <p:nvPr/>
        </p:nvSpPr>
        <p:spPr>
          <a:xfrm>
            <a:off x="342900" y="1235028"/>
            <a:ext cx="6110654" cy="400110"/>
          </a:xfrm>
          <a:prstGeom prst="rect">
            <a:avLst/>
          </a:prstGeom>
          <a:solidFill>
            <a:srgbClr val="0070C0"/>
          </a:solidFill>
        </p:spPr>
        <p:txBody>
          <a:bodyPr wrap="square" rtlCol="0">
            <a:spAutoFit/>
          </a:bodyPr>
          <a:lstStyle/>
          <a:p>
            <a:pPr algn="ctr"/>
            <a:r>
              <a:rPr lang="ru-RU" sz="2000" dirty="0">
                <a:solidFill>
                  <a:schemeClr val="bg1"/>
                </a:solidFill>
              </a:rPr>
              <a:t>ФГОС 2021</a:t>
            </a:r>
          </a:p>
        </p:txBody>
      </p:sp>
      <p:sp>
        <p:nvSpPr>
          <p:cNvPr id="13" name="TextBox 12"/>
          <p:cNvSpPr txBox="1"/>
          <p:nvPr/>
        </p:nvSpPr>
        <p:spPr>
          <a:xfrm>
            <a:off x="6857999" y="1235028"/>
            <a:ext cx="4012223" cy="400110"/>
          </a:xfrm>
          <a:prstGeom prst="rect">
            <a:avLst/>
          </a:prstGeom>
          <a:solidFill>
            <a:srgbClr val="0070C0"/>
          </a:solidFill>
        </p:spPr>
        <p:txBody>
          <a:bodyPr wrap="square" rtlCol="0">
            <a:spAutoFit/>
          </a:bodyPr>
          <a:lstStyle/>
          <a:p>
            <a:pPr algn="ctr"/>
            <a:r>
              <a:rPr lang="ru-RU" sz="2000" dirty="0">
                <a:solidFill>
                  <a:schemeClr val="bg1"/>
                </a:solidFill>
              </a:rPr>
              <a:t>ФГОС 2009, 2010</a:t>
            </a:r>
          </a:p>
        </p:txBody>
      </p:sp>
      <p:sp>
        <p:nvSpPr>
          <p:cNvPr id="14" name="Прямоугольник 13"/>
          <p:cNvSpPr/>
          <p:nvPr/>
        </p:nvSpPr>
        <p:spPr>
          <a:xfrm>
            <a:off x="357554" y="5584445"/>
            <a:ext cx="6096000" cy="535531"/>
          </a:xfrm>
          <a:prstGeom prst="rect">
            <a:avLst/>
          </a:prstGeom>
          <a:solidFill>
            <a:srgbClr val="0070C0"/>
          </a:solidFill>
        </p:spPr>
        <p:txBody>
          <a:bodyPr vert="horz" lIns="91440" tIns="45720" rIns="91440" bIns="45720" rtlCol="0" anchor="ctr">
            <a:normAutofit fontScale="97500"/>
          </a:bodyPr>
          <a:lstStyle/>
          <a:p>
            <a:pPr>
              <a:lnSpc>
                <a:spcPct val="90000"/>
              </a:lnSpc>
              <a:spcBef>
                <a:spcPct val="0"/>
              </a:spcBef>
            </a:pPr>
            <a:r>
              <a:rPr lang="ru-RU" sz="1600" dirty="0">
                <a:solidFill>
                  <a:schemeClr val="bg1"/>
                </a:solidFill>
                <a:ea typeface="+mj-ea"/>
                <a:cs typeface="Arial" panose="020B0604020202020204" pitchFamily="34" charset="0"/>
              </a:rPr>
              <a:t>По каждому предмету приведено по 15-20 конкретизированных формулировок предметных результатов.</a:t>
            </a:r>
          </a:p>
        </p:txBody>
      </p:sp>
    </p:spTree>
    <p:extLst>
      <p:ext uri="{BB962C8B-B14F-4D97-AF65-F5344CB8AC3E}">
        <p14:creationId xmlns:p14="http://schemas.microsoft.com/office/powerpoint/2010/main" val="1190130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7977" y="369277"/>
            <a:ext cx="8968154" cy="584775"/>
          </a:xfrm>
          <a:prstGeom prst="rect">
            <a:avLst/>
          </a:prstGeom>
          <a:noFill/>
        </p:spPr>
        <p:txBody>
          <a:bodyPr wrap="square" rtlCol="0">
            <a:spAutoFit/>
          </a:bodyPr>
          <a:lstStyle/>
          <a:p>
            <a:r>
              <a:rPr lang="ru-RU" sz="3200" b="1" dirty="0">
                <a:solidFill>
                  <a:srgbClr val="0070C0"/>
                </a:solidFill>
              </a:rPr>
              <a:t>Четыре поколения образовательных стандартов</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8421" y="1349244"/>
            <a:ext cx="6630325" cy="5372850"/>
          </a:xfrm>
          <a:prstGeom prst="rect">
            <a:avLst/>
          </a:prstGeom>
        </p:spPr>
      </p:pic>
    </p:spTree>
    <p:extLst>
      <p:ext uri="{BB962C8B-B14F-4D97-AF65-F5344CB8AC3E}">
        <p14:creationId xmlns:p14="http://schemas.microsoft.com/office/powerpoint/2010/main" val="2949281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75165" y="1907930"/>
            <a:ext cx="5531540" cy="3348037"/>
          </a:xfrm>
          <a:prstGeom prst="rect">
            <a:avLst/>
          </a:prstGeom>
          <a:ln>
            <a:solidFill>
              <a:schemeClr val="accent1"/>
            </a:solidFill>
          </a:ln>
        </p:spPr>
      </p:pic>
      <p:pic>
        <p:nvPicPr>
          <p:cNvPr id="3" name="Рисунок 2"/>
          <p:cNvPicPr>
            <a:picLocks noChangeAspect="1"/>
          </p:cNvPicPr>
          <p:nvPr/>
        </p:nvPicPr>
        <p:blipFill>
          <a:blip r:embed="rId3"/>
          <a:stretch>
            <a:fillRect/>
          </a:stretch>
        </p:blipFill>
        <p:spPr>
          <a:xfrm>
            <a:off x="6376256" y="1160585"/>
            <a:ext cx="5448432" cy="4459898"/>
          </a:xfrm>
          <a:prstGeom prst="rect">
            <a:avLst/>
          </a:prstGeom>
          <a:ln>
            <a:solidFill>
              <a:schemeClr val="accent1"/>
            </a:solidFill>
          </a:ln>
        </p:spPr>
      </p:pic>
      <p:sp>
        <p:nvSpPr>
          <p:cNvPr id="4" name="TextBox 3"/>
          <p:cNvSpPr txBox="1"/>
          <p:nvPr/>
        </p:nvSpPr>
        <p:spPr>
          <a:xfrm>
            <a:off x="565638" y="404446"/>
            <a:ext cx="4991100" cy="461665"/>
          </a:xfrm>
          <a:prstGeom prst="rect">
            <a:avLst/>
          </a:prstGeom>
          <a:noFill/>
        </p:spPr>
        <p:txBody>
          <a:bodyPr wrap="square" rtlCol="0">
            <a:spAutoFit/>
          </a:bodyPr>
          <a:lstStyle/>
          <a:p>
            <a:r>
              <a:rPr lang="ru-RU" sz="2400" b="1" dirty="0">
                <a:solidFill>
                  <a:schemeClr val="accent1">
                    <a:lumMod val="75000"/>
                  </a:schemeClr>
                </a:solidFill>
              </a:rPr>
              <a:t>Предметные результаты  ФГОС 2010</a:t>
            </a:r>
          </a:p>
        </p:txBody>
      </p:sp>
      <p:sp>
        <p:nvSpPr>
          <p:cNvPr id="5" name="TextBox 4"/>
          <p:cNvSpPr txBox="1"/>
          <p:nvPr/>
        </p:nvSpPr>
        <p:spPr>
          <a:xfrm>
            <a:off x="6251331" y="298938"/>
            <a:ext cx="5380892" cy="461665"/>
          </a:xfrm>
          <a:prstGeom prst="rect">
            <a:avLst/>
          </a:prstGeom>
          <a:noFill/>
        </p:spPr>
        <p:txBody>
          <a:bodyPr wrap="square" rtlCol="0">
            <a:spAutoFit/>
          </a:bodyPr>
          <a:lstStyle>
            <a:defPPr>
              <a:defRPr lang="ru-RU"/>
            </a:defPPr>
            <a:lvl1pPr>
              <a:defRPr sz="2400" b="1">
                <a:solidFill>
                  <a:schemeClr val="accent1">
                    <a:lumMod val="75000"/>
                  </a:schemeClr>
                </a:solidFill>
              </a:defRPr>
            </a:lvl1pPr>
          </a:lstStyle>
          <a:p>
            <a:r>
              <a:rPr lang="ru-RU" dirty="0"/>
              <a:t>Предметные результаты  ФГОС 2021</a:t>
            </a:r>
          </a:p>
        </p:txBody>
      </p:sp>
    </p:spTree>
    <p:extLst>
      <p:ext uri="{BB962C8B-B14F-4D97-AF65-F5344CB8AC3E}">
        <p14:creationId xmlns:p14="http://schemas.microsoft.com/office/powerpoint/2010/main" val="568101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idx="4294967295"/>
          </p:nvPr>
        </p:nvSpPr>
        <p:spPr>
          <a:xfrm>
            <a:off x="688975" y="144463"/>
            <a:ext cx="11503025" cy="773112"/>
          </a:xfrm>
        </p:spPr>
        <p:txBody>
          <a:bodyPr vert="horz" lIns="91440" tIns="45720" rIns="91440" bIns="45720" rtlCol="0" anchor="ctr">
            <a:normAutofit fontScale="90000"/>
          </a:bodyPr>
          <a:lstStyle/>
          <a:p>
            <a:r>
              <a:rPr lang="ru-RU" sz="2800" b="1" dirty="0">
                <a:solidFill>
                  <a:srgbClr val="0070C0"/>
                </a:solidFill>
                <a:latin typeface="Arial" panose="020B0604020202020204" pitchFamily="34" charset="0"/>
                <a:cs typeface="Arial" panose="020B0604020202020204" pitchFamily="34" charset="0"/>
              </a:rPr>
              <a:t>Механизмы обеспечения вариативности </a:t>
            </a:r>
            <a:br>
              <a:rPr lang="ru-RU" sz="2800" b="1" dirty="0">
                <a:solidFill>
                  <a:srgbClr val="0070C0"/>
                </a:solidFill>
                <a:latin typeface="Arial" panose="020B0604020202020204" pitchFamily="34" charset="0"/>
                <a:cs typeface="Arial" panose="020B0604020202020204" pitchFamily="34" charset="0"/>
              </a:rPr>
            </a:br>
            <a:r>
              <a:rPr lang="ru-RU" sz="2800" b="1" dirty="0">
                <a:solidFill>
                  <a:srgbClr val="0070C0"/>
                </a:solidFill>
                <a:latin typeface="Arial" panose="020B0604020202020204" pitchFamily="34" charset="0"/>
                <a:cs typeface="Arial" panose="020B0604020202020204" pitchFamily="34" charset="0"/>
              </a:rPr>
              <a:t>образовательных программ</a:t>
            </a:r>
          </a:p>
        </p:txBody>
      </p:sp>
      <p:sp>
        <p:nvSpPr>
          <p:cNvPr id="6" name="Прямоугольник 5"/>
          <p:cNvSpPr/>
          <p:nvPr/>
        </p:nvSpPr>
        <p:spPr>
          <a:xfrm>
            <a:off x="149469" y="1748364"/>
            <a:ext cx="6067744" cy="4001095"/>
          </a:xfrm>
          <a:prstGeom prst="rect">
            <a:avLst/>
          </a:prstGeom>
          <a:ln>
            <a:solidFill>
              <a:schemeClr val="accent1"/>
            </a:solidFill>
          </a:ln>
        </p:spPr>
        <p:txBody>
          <a:bodyPr wrap="square">
            <a:spAutoFit/>
          </a:bodyPr>
          <a:lstStyle/>
          <a:p>
            <a:r>
              <a:rPr lang="ru-RU" sz="2000" b="1" dirty="0">
                <a:solidFill>
                  <a:srgbClr val="002060"/>
                </a:solidFill>
                <a:cs typeface="Arial" panose="020B0604020202020204" pitchFamily="34" charset="0"/>
              </a:rPr>
              <a:t>Предусмотрены возможности:</a:t>
            </a:r>
          </a:p>
          <a:p>
            <a:pPr marL="285750" indent="-285750">
              <a:buFont typeface="Wingdings" panose="05000000000000000000" pitchFamily="2" charset="2"/>
              <a:buChar char="§"/>
            </a:pPr>
            <a:r>
              <a:rPr lang="ru-RU" dirty="0">
                <a:solidFill>
                  <a:srgbClr val="0070C0"/>
                </a:solidFill>
                <a:cs typeface="Arial" panose="020B0604020202020204" pitchFamily="34" charset="0"/>
              </a:rPr>
              <a:t>формирования образовательной программы с включением  вариативных учебных модулей,</a:t>
            </a:r>
          </a:p>
          <a:p>
            <a:pPr marL="285750" indent="-285750">
              <a:buFont typeface="Wingdings" panose="05000000000000000000" pitchFamily="2" charset="2"/>
              <a:buChar char="§"/>
            </a:pPr>
            <a:r>
              <a:rPr lang="ru-RU" dirty="0">
                <a:solidFill>
                  <a:srgbClr val="0070C0"/>
                </a:solidFill>
                <a:cs typeface="Arial" panose="020B0604020202020204" pitchFamily="34" charset="0"/>
              </a:rPr>
              <a:t>разработки и реализации программ различного уровня сложности и направленности,</a:t>
            </a:r>
          </a:p>
          <a:p>
            <a:pPr marL="285750" indent="-285750">
              <a:buFont typeface="Wingdings" panose="05000000000000000000" pitchFamily="2" charset="2"/>
              <a:buChar char="§"/>
            </a:pPr>
            <a:r>
              <a:rPr lang="ru-RU" dirty="0">
                <a:solidFill>
                  <a:srgbClr val="0070C0"/>
                </a:solidFill>
                <a:cs typeface="Arial" panose="020B0604020202020204" pitchFamily="34" charset="0"/>
              </a:rPr>
              <a:t>разработки и реализации индивидуальных учебных планов,</a:t>
            </a:r>
          </a:p>
          <a:p>
            <a:pPr marL="285750" indent="-285750">
              <a:buFont typeface="Wingdings" panose="05000000000000000000" pitchFamily="2" charset="2"/>
              <a:buChar char="§"/>
            </a:pPr>
            <a:r>
              <a:rPr lang="ru-RU" dirty="0">
                <a:solidFill>
                  <a:srgbClr val="0070C0"/>
                </a:solidFill>
                <a:cs typeface="Arial" panose="020B0604020202020204" pitchFamily="34" charset="0"/>
              </a:rPr>
              <a:t>самостоятельного выбора траекторий изучения учебных предметов для обучающихся инновационных школ,</a:t>
            </a:r>
          </a:p>
          <a:p>
            <a:pPr marL="285750" indent="-285750">
              <a:buFont typeface="Wingdings" panose="05000000000000000000" pitchFamily="2" charset="2"/>
              <a:buChar char="§"/>
            </a:pPr>
            <a:r>
              <a:rPr lang="ru-RU" dirty="0">
                <a:solidFill>
                  <a:srgbClr val="0070C0"/>
                </a:solidFill>
                <a:cs typeface="Arial" panose="020B0604020202020204" pitchFamily="34" charset="0"/>
              </a:rPr>
              <a:t>вариативности сроков реализации образовательной программы,</a:t>
            </a:r>
          </a:p>
          <a:p>
            <a:pPr marL="285750" indent="-285750">
              <a:buFont typeface="Wingdings" panose="05000000000000000000" pitchFamily="2" charset="2"/>
              <a:buChar char="§"/>
            </a:pPr>
            <a:r>
              <a:rPr lang="ru-RU" dirty="0">
                <a:solidFill>
                  <a:srgbClr val="0070C0"/>
                </a:solidFill>
                <a:cs typeface="Arial" panose="020B0604020202020204" pitchFamily="34" charset="0"/>
              </a:rPr>
              <a:t>формирования на базовом и углубленном уровнях учебных курсов по «Математике», «Информатике», «Физике», «Химии», «Биологии».</a:t>
            </a:r>
          </a:p>
        </p:txBody>
      </p:sp>
      <p:sp>
        <p:nvSpPr>
          <p:cNvPr id="31" name="TextBox 30"/>
          <p:cNvSpPr txBox="1"/>
          <p:nvPr/>
        </p:nvSpPr>
        <p:spPr>
          <a:xfrm>
            <a:off x="149469" y="1260942"/>
            <a:ext cx="6067744" cy="400110"/>
          </a:xfrm>
          <a:prstGeom prst="rect">
            <a:avLst/>
          </a:prstGeom>
          <a:solidFill>
            <a:srgbClr val="0070C0"/>
          </a:solidFill>
        </p:spPr>
        <p:txBody>
          <a:bodyPr wrap="square" rtlCol="0">
            <a:spAutoFit/>
          </a:bodyPr>
          <a:lstStyle/>
          <a:p>
            <a:pPr algn="ctr"/>
            <a:r>
              <a:rPr lang="ru-RU" sz="2000" dirty="0">
                <a:solidFill>
                  <a:schemeClr val="bg1"/>
                </a:solidFill>
              </a:rPr>
              <a:t>ФГОС 2021</a:t>
            </a:r>
          </a:p>
        </p:txBody>
      </p:sp>
      <p:sp>
        <p:nvSpPr>
          <p:cNvPr id="32" name="TextBox 31"/>
          <p:cNvSpPr txBox="1"/>
          <p:nvPr/>
        </p:nvSpPr>
        <p:spPr>
          <a:xfrm>
            <a:off x="6449280" y="1269966"/>
            <a:ext cx="4734535" cy="400110"/>
          </a:xfrm>
          <a:prstGeom prst="rect">
            <a:avLst/>
          </a:prstGeom>
          <a:solidFill>
            <a:srgbClr val="0070C0"/>
          </a:solidFill>
        </p:spPr>
        <p:txBody>
          <a:bodyPr wrap="square" rtlCol="0">
            <a:spAutoFit/>
          </a:bodyPr>
          <a:lstStyle/>
          <a:p>
            <a:pPr algn="ctr"/>
            <a:r>
              <a:rPr lang="ru-RU" sz="2000" dirty="0">
                <a:solidFill>
                  <a:schemeClr val="bg1"/>
                </a:solidFill>
              </a:rPr>
              <a:t>ФГОС 2009, 2010</a:t>
            </a:r>
          </a:p>
        </p:txBody>
      </p:sp>
      <p:sp>
        <p:nvSpPr>
          <p:cNvPr id="28" name="Прямоугольник 27"/>
          <p:cNvSpPr/>
          <p:nvPr/>
        </p:nvSpPr>
        <p:spPr>
          <a:xfrm>
            <a:off x="6449280" y="1952591"/>
            <a:ext cx="4734535" cy="3016210"/>
          </a:xfrm>
          <a:prstGeom prst="rect">
            <a:avLst/>
          </a:prstGeom>
          <a:ln>
            <a:solidFill>
              <a:schemeClr val="accent1"/>
            </a:solidFill>
          </a:ln>
        </p:spPr>
        <p:txBody>
          <a:bodyPr wrap="square">
            <a:spAutoFit/>
          </a:bodyPr>
          <a:lstStyle/>
          <a:p>
            <a:r>
              <a:rPr lang="ru-RU" sz="2800" dirty="0">
                <a:solidFill>
                  <a:srgbClr val="FF0000"/>
                </a:solidFill>
                <a:cs typeface="Arial" panose="020B0604020202020204" pitchFamily="34" charset="0"/>
              </a:rPr>
              <a:t>НЕ</a:t>
            </a:r>
            <a:r>
              <a:rPr lang="ru-RU" sz="1600" b="1" dirty="0">
                <a:solidFill>
                  <a:srgbClr val="002060"/>
                </a:solidFill>
                <a:cs typeface="Arial" panose="020B0604020202020204" pitchFamily="34" charset="0"/>
              </a:rPr>
              <a:t> </a:t>
            </a:r>
            <a:r>
              <a:rPr lang="ru-RU" sz="2000" b="1" dirty="0">
                <a:solidFill>
                  <a:srgbClr val="002060"/>
                </a:solidFill>
                <a:cs typeface="Arial" panose="020B0604020202020204" pitchFamily="34" charset="0"/>
              </a:rPr>
              <a:t>предусмотрены возможности:</a:t>
            </a:r>
          </a:p>
          <a:p>
            <a:pPr marL="285750" indent="-285750">
              <a:buFont typeface="Wingdings" panose="05000000000000000000" pitchFamily="2" charset="2"/>
              <a:buChar char="§"/>
            </a:pPr>
            <a:r>
              <a:rPr lang="ru-RU" dirty="0">
                <a:solidFill>
                  <a:srgbClr val="0070C0"/>
                </a:solidFill>
                <a:cs typeface="Arial" panose="020B0604020202020204" pitchFamily="34" charset="0"/>
              </a:rPr>
              <a:t>самостоятельного выбора траекторий изучения учебных предметов для обучающихся инновационных школ,</a:t>
            </a:r>
          </a:p>
          <a:p>
            <a:pPr marL="285750" indent="-285750">
              <a:buFont typeface="Wingdings" panose="05000000000000000000" pitchFamily="2" charset="2"/>
              <a:buChar char="§"/>
            </a:pPr>
            <a:r>
              <a:rPr lang="ru-RU" dirty="0">
                <a:solidFill>
                  <a:srgbClr val="0070C0"/>
                </a:solidFill>
                <a:cs typeface="Arial" panose="020B0604020202020204" pitchFamily="34" charset="0"/>
              </a:rPr>
              <a:t>вариативности сроков реализации образовательной программы,</a:t>
            </a:r>
          </a:p>
          <a:p>
            <a:pPr marL="285750" indent="-285750">
              <a:buFont typeface="Wingdings" panose="05000000000000000000" pitchFamily="2" charset="2"/>
              <a:buChar char="§"/>
            </a:pPr>
            <a:r>
              <a:rPr lang="ru-RU" dirty="0">
                <a:solidFill>
                  <a:srgbClr val="0070C0"/>
                </a:solidFill>
                <a:cs typeface="Arial" panose="020B0604020202020204" pitchFamily="34" charset="0"/>
              </a:rPr>
              <a:t>формирования на базовом и углубленном уровнях учебных курсов по «Математике», «Информатике», «Физике», «Химии», «Биологии».</a:t>
            </a:r>
          </a:p>
        </p:txBody>
      </p:sp>
    </p:spTree>
    <p:extLst>
      <p:ext uri="{BB962C8B-B14F-4D97-AF65-F5344CB8AC3E}">
        <p14:creationId xmlns:p14="http://schemas.microsoft.com/office/powerpoint/2010/main" val="385786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idx="4294967295"/>
          </p:nvPr>
        </p:nvSpPr>
        <p:spPr>
          <a:xfrm>
            <a:off x="688975" y="144463"/>
            <a:ext cx="11503025" cy="773112"/>
          </a:xfrm>
        </p:spPr>
        <p:txBody>
          <a:bodyPr vert="horz" lIns="91440" tIns="45720" rIns="91440" bIns="45720" rtlCol="0" anchor="ctr">
            <a:normAutofit/>
          </a:bodyPr>
          <a:lstStyle/>
          <a:p>
            <a:r>
              <a:rPr lang="ru-RU" sz="2500" b="1" dirty="0">
                <a:solidFill>
                  <a:srgbClr val="0070C0"/>
                </a:solidFill>
                <a:latin typeface="Arial" panose="020B0604020202020204" pitchFamily="34" charset="0"/>
                <a:cs typeface="Arial" panose="020B0604020202020204" pitchFamily="34" charset="0"/>
              </a:rPr>
              <a:t>Особенности требований к информационно-образовательной среде</a:t>
            </a:r>
          </a:p>
        </p:txBody>
      </p:sp>
      <p:sp>
        <p:nvSpPr>
          <p:cNvPr id="6" name="Прямоугольник 5"/>
          <p:cNvSpPr/>
          <p:nvPr/>
        </p:nvSpPr>
        <p:spPr>
          <a:xfrm>
            <a:off x="342900" y="1748364"/>
            <a:ext cx="6216162" cy="3970318"/>
          </a:xfrm>
          <a:prstGeom prst="rect">
            <a:avLst/>
          </a:prstGeom>
          <a:ln>
            <a:solidFill>
              <a:schemeClr val="accent1"/>
            </a:solidFill>
          </a:ln>
        </p:spPr>
        <p:txBody>
          <a:bodyPr wrap="square">
            <a:spAutoFit/>
          </a:bodyPr>
          <a:lstStyle/>
          <a:p>
            <a:pPr marL="285750" indent="-285750">
              <a:buFont typeface="Wingdings" panose="05000000000000000000" pitchFamily="2" charset="2"/>
              <a:buChar char="§"/>
            </a:pPr>
            <a:r>
              <a:rPr lang="ru-RU" b="1" dirty="0">
                <a:solidFill>
                  <a:srgbClr val="0070C0"/>
                </a:solidFill>
                <a:cs typeface="Arial" panose="020B0604020202020204" pitchFamily="34" charset="0"/>
              </a:rPr>
              <a:t>Цели ИОС: </a:t>
            </a:r>
            <a:r>
              <a:rPr lang="ru-RU" dirty="0">
                <a:solidFill>
                  <a:srgbClr val="0070C0"/>
                </a:solidFill>
                <a:cs typeface="Arial" panose="020B0604020202020204" pitchFamily="34" charset="0"/>
              </a:rPr>
              <a:t>повышение качества реализации образовательных программ, качества</a:t>
            </a:r>
          </a:p>
          <a:p>
            <a:pPr marL="285750" lvl="0" indent="-285750">
              <a:buFont typeface="Wingdings" panose="05000000000000000000" pitchFamily="2" charset="2"/>
              <a:buChar char="§"/>
            </a:pPr>
            <a:r>
              <a:rPr lang="ru-RU" dirty="0">
                <a:solidFill>
                  <a:srgbClr val="0070C0"/>
                </a:solidFill>
                <a:cs typeface="Arial" panose="020B0604020202020204" pitchFamily="34" charset="0"/>
              </a:rPr>
              <a:t>управления образовательной организацией.</a:t>
            </a:r>
          </a:p>
          <a:p>
            <a:pPr marL="285750" lvl="0" indent="-285750">
              <a:buFont typeface="Wingdings" panose="05000000000000000000" pitchFamily="2" charset="2"/>
              <a:buChar char="§"/>
            </a:pPr>
            <a:r>
              <a:rPr lang="ru-RU" b="1" dirty="0">
                <a:solidFill>
                  <a:srgbClr val="0070C0"/>
                </a:solidFill>
                <a:cs typeface="Arial" panose="020B0604020202020204" pitchFamily="34" charset="0"/>
              </a:rPr>
              <a:t>Возможность использования: </a:t>
            </a:r>
            <a:r>
              <a:rPr lang="ru-RU" dirty="0">
                <a:solidFill>
                  <a:srgbClr val="0070C0"/>
                </a:solidFill>
                <a:cs typeface="Arial" panose="020B0604020202020204" pitchFamily="34" charset="0"/>
              </a:rPr>
              <a:t>внутренних информационных ресурсов, внешних ресурсов для функционирования ИОС школы (</a:t>
            </a:r>
            <a:r>
              <a:rPr lang="en-US" dirty="0">
                <a:solidFill>
                  <a:srgbClr val="0070C0"/>
                </a:solidFill>
                <a:cs typeface="Arial" panose="020B0604020202020204" pitchFamily="34" charset="0"/>
              </a:rPr>
              <a:t>outsourcing)</a:t>
            </a:r>
            <a:r>
              <a:rPr lang="ru-RU" dirty="0">
                <a:solidFill>
                  <a:srgbClr val="0070C0"/>
                </a:solidFill>
                <a:cs typeface="Arial" panose="020B0604020202020204" pitchFamily="34" charset="0"/>
              </a:rPr>
              <a:t>.</a:t>
            </a:r>
          </a:p>
          <a:p>
            <a:pPr marL="285750" lvl="0" indent="-285750">
              <a:buFont typeface="Wingdings" panose="05000000000000000000" pitchFamily="2" charset="2"/>
              <a:buChar char="§"/>
            </a:pPr>
            <a:r>
              <a:rPr lang="ru-RU" b="1" dirty="0">
                <a:solidFill>
                  <a:srgbClr val="0070C0"/>
                </a:solidFill>
                <a:cs typeface="Arial" panose="020B0604020202020204" pitchFamily="34" charset="0"/>
              </a:rPr>
              <a:t>Обеспечение доступности:</a:t>
            </a:r>
            <a:r>
              <a:rPr lang="ru-RU" dirty="0">
                <a:solidFill>
                  <a:srgbClr val="0070C0"/>
                </a:solidFill>
                <a:cs typeface="Arial" panose="020B0604020202020204" pitchFamily="34" charset="0"/>
              </a:rPr>
              <a:t> информационных и учебных  ресурсов образовательной организации, учебной документации образовательной организации.</a:t>
            </a:r>
          </a:p>
          <a:p>
            <a:pPr marL="285750" indent="-285750">
              <a:buFont typeface="Wingdings" panose="05000000000000000000" pitchFamily="2" charset="2"/>
              <a:buChar char="§"/>
            </a:pPr>
            <a:r>
              <a:rPr lang="ru-RU" b="1" dirty="0">
                <a:solidFill>
                  <a:srgbClr val="0070C0"/>
                </a:solidFill>
                <a:cs typeface="Arial" panose="020B0604020202020204" pitchFamily="34" charset="0"/>
              </a:rPr>
              <a:t>Безопасность: </a:t>
            </a:r>
            <a:r>
              <a:rPr lang="ru-RU" dirty="0">
                <a:solidFill>
                  <a:srgbClr val="0070C0"/>
                </a:solidFill>
                <a:cs typeface="Arial" panose="020B0604020202020204" pitchFamily="34" charset="0"/>
              </a:rPr>
              <a:t>безопасный доступ к верифицированным образовательным ресурсам цифровой образовательной среды.</a:t>
            </a:r>
          </a:p>
          <a:p>
            <a:pPr marL="285750" indent="-285750">
              <a:buFont typeface="Wingdings" panose="05000000000000000000" pitchFamily="2" charset="2"/>
              <a:buChar char="§"/>
            </a:pPr>
            <a:r>
              <a:rPr lang="ru-RU" b="1" dirty="0">
                <a:solidFill>
                  <a:srgbClr val="0070C0"/>
                </a:solidFill>
                <a:cs typeface="Arial" panose="020B0604020202020204" pitchFamily="34" charset="0"/>
              </a:rPr>
              <a:t>Специальные требования </a:t>
            </a:r>
            <a:r>
              <a:rPr lang="ru-RU" dirty="0">
                <a:solidFill>
                  <a:srgbClr val="0070C0"/>
                </a:solidFill>
                <a:cs typeface="Arial" panose="020B0604020202020204" pitchFamily="34" charset="0"/>
              </a:rPr>
              <a:t>к ресурсам, используемым при обучении детей с ОВЗ.</a:t>
            </a:r>
            <a:endParaRPr lang="ru-RU" sz="2000" b="1" dirty="0">
              <a:solidFill>
                <a:srgbClr val="002060"/>
              </a:solidFill>
              <a:cs typeface="Arial" panose="020B0604020202020204" pitchFamily="34" charset="0"/>
            </a:endParaRPr>
          </a:p>
        </p:txBody>
      </p:sp>
      <p:sp>
        <p:nvSpPr>
          <p:cNvPr id="31" name="TextBox 30"/>
          <p:cNvSpPr txBox="1"/>
          <p:nvPr/>
        </p:nvSpPr>
        <p:spPr>
          <a:xfrm>
            <a:off x="342900" y="1235028"/>
            <a:ext cx="6067744" cy="400110"/>
          </a:xfrm>
          <a:prstGeom prst="rect">
            <a:avLst/>
          </a:prstGeom>
          <a:solidFill>
            <a:srgbClr val="0070C0"/>
          </a:solidFill>
        </p:spPr>
        <p:txBody>
          <a:bodyPr wrap="square" rtlCol="0">
            <a:spAutoFit/>
          </a:bodyPr>
          <a:lstStyle/>
          <a:p>
            <a:pPr algn="ctr"/>
            <a:r>
              <a:rPr lang="ru-RU" sz="2000" dirty="0">
                <a:solidFill>
                  <a:schemeClr val="bg1"/>
                </a:solidFill>
              </a:rPr>
              <a:t>ФГОС 2021</a:t>
            </a:r>
          </a:p>
        </p:txBody>
      </p:sp>
      <p:sp>
        <p:nvSpPr>
          <p:cNvPr id="32" name="TextBox 31"/>
          <p:cNvSpPr txBox="1"/>
          <p:nvPr/>
        </p:nvSpPr>
        <p:spPr>
          <a:xfrm>
            <a:off x="6708531" y="1235028"/>
            <a:ext cx="4826977" cy="400110"/>
          </a:xfrm>
          <a:prstGeom prst="rect">
            <a:avLst/>
          </a:prstGeom>
          <a:solidFill>
            <a:srgbClr val="0070C0"/>
          </a:solidFill>
        </p:spPr>
        <p:txBody>
          <a:bodyPr wrap="square" rtlCol="0">
            <a:spAutoFit/>
          </a:bodyPr>
          <a:lstStyle/>
          <a:p>
            <a:pPr algn="ctr"/>
            <a:r>
              <a:rPr lang="ru-RU" sz="2000" dirty="0">
                <a:solidFill>
                  <a:schemeClr val="bg1"/>
                </a:solidFill>
              </a:rPr>
              <a:t>ФГОС 2009, 2010</a:t>
            </a:r>
          </a:p>
        </p:txBody>
      </p:sp>
      <p:sp>
        <p:nvSpPr>
          <p:cNvPr id="28" name="Прямоугольник 27"/>
          <p:cNvSpPr/>
          <p:nvPr/>
        </p:nvSpPr>
        <p:spPr>
          <a:xfrm>
            <a:off x="6708532" y="1881906"/>
            <a:ext cx="4457700" cy="3016210"/>
          </a:xfrm>
          <a:prstGeom prst="rect">
            <a:avLst/>
          </a:prstGeom>
          <a:ln>
            <a:solidFill>
              <a:schemeClr val="accent1"/>
            </a:solidFill>
          </a:ln>
        </p:spPr>
        <p:txBody>
          <a:bodyPr wrap="square">
            <a:spAutoFit/>
          </a:bodyPr>
          <a:lstStyle/>
          <a:p>
            <a:r>
              <a:rPr lang="ru-RU" sz="2800" dirty="0">
                <a:solidFill>
                  <a:srgbClr val="FF0000"/>
                </a:solidFill>
                <a:cs typeface="Arial" panose="020B0604020202020204" pitchFamily="34" charset="0"/>
              </a:rPr>
              <a:t>НЕ</a:t>
            </a:r>
            <a:r>
              <a:rPr lang="ru-RU" sz="1600" b="1" dirty="0">
                <a:solidFill>
                  <a:srgbClr val="002060"/>
                </a:solidFill>
                <a:cs typeface="Arial" panose="020B0604020202020204" pitchFamily="34" charset="0"/>
              </a:rPr>
              <a:t> </a:t>
            </a:r>
            <a:r>
              <a:rPr lang="ru-RU" sz="2000" b="1" dirty="0">
                <a:solidFill>
                  <a:srgbClr val="002060"/>
                </a:solidFill>
                <a:cs typeface="Arial" panose="020B0604020202020204" pitchFamily="34" charset="0"/>
              </a:rPr>
              <a:t>предусмотрено:</a:t>
            </a:r>
          </a:p>
          <a:p>
            <a:pPr marL="285750" indent="-285750">
              <a:buFont typeface="Wingdings" panose="05000000000000000000" pitchFamily="2" charset="2"/>
              <a:buChar char="§"/>
            </a:pPr>
            <a:r>
              <a:rPr lang="ru-RU" dirty="0">
                <a:solidFill>
                  <a:srgbClr val="0070C0"/>
                </a:solidFill>
                <a:cs typeface="Arial" panose="020B0604020202020204" pitchFamily="34" charset="0"/>
              </a:rPr>
              <a:t>использование ИОС для повышения качества управления образовательной организацией;</a:t>
            </a:r>
          </a:p>
          <a:p>
            <a:pPr marL="285750" indent="-285750">
              <a:buFont typeface="Wingdings" panose="05000000000000000000" pitchFamily="2" charset="2"/>
              <a:buChar char="§"/>
            </a:pPr>
            <a:r>
              <a:rPr lang="ru-RU" dirty="0">
                <a:solidFill>
                  <a:srgbClr val="0070C0"/>
                </a:solidFill>
                <a:cs typeface="Arial" panose="020B0604020202020204" pitchFamily="34" charset="0"/>
              </a:rPr>
              <a:t>использования внешних ресурсов для функционирования ИОС;</a:t>
            </a:r>
          </a:p>
          <a:p>
            <a:pPr marL="285750" indent="-285750">
              <a:buFont typeface="Wingdings" panose="05000000000000000000" pitchFamily="2" charset="2"/>
              <a:buChar char="§"/>
            </a:pPr>
            <a:r>
              <a:rPr lang="ru-RU" dirty="0">
                <a:solidFill>
                  <a:srgbClr val="0070C0"/>
                </a:solidFill>
                <a:cs typeface="Arial" panose="020B0604020202020204" pitchFamily="34" charset="0"/>
              </a:rPr>
              <a:t>обеспечение доступности и безопасности ИОС; </a:t>
            </a:r>
          </a:p>
          <a:p>
            <a:pPr marL="285750" indent="-285750">
              <a:buFont typeface="Wingdings" panose="05000000000000000000" pitchFamily="2" charset="2"/>
              <a:buChar char="§"/>
            </a:pPr>
            <a:r>
              <a:rPr lang="ru-RU" dirty="0">
                <a:solidFill>
                  <a:srgbClr val="0070C0"/>
                </a:solidFill>
                <a:cs typeface="Arial" panose="020B0604020202020204" pitchFamily="34" charset="0"/>
              </a:rPr>
              <a:t>специальных требований к ресурсам для обучения детей с ОВЗ. </a:t>
            </a:r>
          </a:p>
        </p:txBody>
      </p:sp>
    </p:spTree>
    <p:extLst>
      <p:ext uri="{BB962C8B-B14F-4D97-AF65-F5344CB8AC3E}">
        <p14:creationId xmlns:p14="http://schemas.microsoft.com/office/powerpoint/2010/main" val="1260321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a:extLst>
              <a:ext uri="{FF2B5EF4-FFF2-40B4-BE49-F238E27FC236}">
                <a16:creationId xmlns:a16="http://schemas.microsoft.com/office/drawing/2014/main" id="{5BF3F395-8FC9-46E3-9EAF-02E9C5E4A08A}"/>
              </a:ext>
            </a:extLst>
          </p:cNvPr>
          <p:cNvCxnSpPr/>
          <p:nvPr/>
        </p:nvCxnSpPr>
        <p:spPr>
          <a:xfrm>
            <a:off x="0" y="1117600"/>
            <a:ext cx="185782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Рисунок 16" descr="Изображение выглядит как книга, текст&#10;&#10;Автоматически созданное описание">
            <a:extLst>
              <a:ext uri="{FF2B5EF4-FFF2-40B4-BE49-F238E27FC236}">
                <a16:creationId xmlns:a16="http://schemas.microsoft.com/office/drawing/2014/main" id="{DE309E5E-5100-4352-933B-32015925F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7740" y="1654032"/>
            <a:ext cx="1854592" cy="2150888"/>
          </a:xfrm>
          <a:prstGeom prst="rect">
            <a:avLst/>
          </a:prstGeom>
        </p:spPr>
      </p:pic>
      <p:sp>
        <p:nvSpPr>
          <p:cNvPr id="5" name="Прямоугольник 4">
            <a:extLst>
              <a:ext uri="{FF2B5EF4-FFF2-40B4-BE49-F238E27FC236}">
                <a16:creationId xmlns:a16="http://schemas.microsoft.com/office/drawing/2014/main" id="{B048CA22-1F63-49F5-8F93-C6E0C56C38F1}"/>
              </a:ext>
            </a:extLst>
          </p:cNvPr>
          <p:cNvSpPr/>
          <p:nvPr/>
        </p:nvSpPr>
        <p:spPr>
          <a:xfrm>
            <a:off x="1245523" y="1654032"/>
            <a:ext cx="5559723" cy="1938992"/>
          </a:xfrm>
          <a:prstGeom prst="rect">
            <a:avLst/>
          </a:prstGeom>
        </p:spPr>
        <p:txBody>
          <a:bodyPr wrap="square">
            <a:spAutoFit/>
          </a:bodyPr>
          <a:lstStyle/>
          <a:p>
            <a:pPr defTabSz="844083">
              <a:defRPr/>
            </a:pPr>
            <a:r>
              <a:rPr lang="ru-RU" sz="4000" b="1" dirty="0">
                <a:solidFill>
                  <a:schemeClr val="accent1">
                    <a:lumMod val="75000"/>
                  </a:schemeClr>
                </a:solidFill>
                <a:ea typeface="Helvetica Neue"/>
                <a:cs typeface="Arial" panose="020B0604020202020204" pitchFamily="34" charset="0"/>
              </a:rPr>
              <a:t>ФГОС 2021: изменение требований и подходы к реализации</a:t>
            </a:r>
            <a:endParaRPr kumimoji="0" lang="ru-RU" sz="4000" b="1" i="0" u="none" strike="noStrike" kern="1200" cap="none" spc="0" normalizeH="0" baseline="0" noProof="0" dirty="0">
              <a:ln>
                <a:noFill/>
              </a:ln>
              <a:solidFill>
                <a:schemeClr val="accent1">
                  <a:lumMod val="75000"/>
                </a:schemeClr>
              </a:solidFill>
              <a:effectLst/>
              <a:uLnTx/>
              <a:uFillTx/>
              <a:ea typeface="Helvetica Neue"/>
              <a:cs typeface="Arial" panose="020B0604020202020204" pitchFamily="34" charset="0"/>
              <a:sym typeface="Helvetica Neue"/>
            </a:endParaRPr>
          </a:p>
        </p:txBody>
      </p:sp>
      <p:sp>
        <p:nvSpPr>
          <p:cNvPr id="6" name="Прямоугольник 5">
            <a:extLst>
              <a:ext uri="{FF2B5EF4-FFF2-40B4-BE49-F238E27FC236}">
                <a16:creationId xmlns:a16="http://schemas.microsoft.com/office/drawing/2014/main" id="{89583C5D-FF8E-4EBD-A3A2-5ECB33F083EE}"/>
              </a:ext>
            </a:extLst>
          </p:cNvPr>
          <p:cNvSpPr/>
          <p:nvPr/>
        </p:nvSpPr>
        <p:spPr>
          <a:xfrm>
            <a:off x="659981" y="5574635"/>
            <a:ext cx="4651852" cy="923330"/>
          </a:xfrm>
          <a:prstGeom prst="rect">
            <a:avLst/>
          </a:prstGeom>
        </p:spPr>
        <p:txBody>
          <a:bodyPr wrap="square">
            <a:spAutoFit/>
          </a:bodyPr>
          <a:lstStyle/>
          <a:p>
            <a:pPr defTabSz="844083">
              <a:spcBef>
                <a:spcPts val="600"/>
              </a:spcBef>
            </a:pPr>
            <a:r>
              <a:rPr lang="ru-RU" b="1" dirty="0">
                <a:solidFill>
                  <a:schemeClr val="bg1"/>
                </a:solidFill>
                <a:latin typeface="Arial" panose="020B0604020202020204" pitchFamily="34" charset="0"/>
                <a:ea typeface="Helvetica Neue"/>
                <a:cs typeface="Arial" panose="020B0604020202020204" pitchFamily="34" charset="0"/>
                <a:sym typeface="Helvetica Neue"/>
              </a:rPr>
              <a:t>Мансурова Светлана Ефимовна, «Академия </a:t>
            </a:r>
            <a:r>
              <a:rPr lang="ru-RU" b="1" dirty="0" err="1">
                <a:solidFill>
                  <a:schemeClr val="bg1"/>
                </a:solidFill>
                <a:latin typeface="Arial" panose="020B0604020202020204" pitchFamily="34" charset="0"/>
                <a:ea typeface="Helvetica Neue"/>
                <a:cs typeface="Arial" panose="020B0604020202020204" pitchFamily="34" charset="0"/>
                <a:sym typeface="Helvetica Neue"/>
              </a:rPr>
              <a:t>Минпросвещения</a:t>
            </a:r>
            <a:r>
              <a:rPr lang="ru-RU" b="1" dirty="0">
                <a:solidFill>
                  <a:schemeClr val="bg1"/>
                </a:solidFill>
                <a:latin typeface="Arial" panose="020B0604020202020204" pitchFamily="34" charset="0"/>
                <a:ea typeface="Helvetica Neue"/>
                <a:cs typeface="Arial" panose="020B0604020202020204" pitchFamily="34" charset="0"/>
                <a:sym typeface="Helvetica Neue"/>
              </a:rPr>
              <a:t> России», начальник отдела, д. филос. н. </a:t>
            </a:r>
          </a:p>
        </p:txBody>
      </p:sp>
    </p:spTree>
    <p:extLst>
      <p:ext uri="{BB962C8B-B14F-4D97-AF65-F5344CB8AC3E}">
        <p14:creationId xmlns:p14="http://schemas.microsoft.com/office/powerpoint/2010/main" val="2513944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8669" y="2057771"/>
            <a:ext cx="6096000" cy="1673150"/>
          </a:xfrm>
          <a:prstGeom prst="rect">
            <a:avLst/>
          </a:prstGeom>
        </p:spPr>
        <p:txBody>
          <a:bodyPr>
            <a:spAutoFit/>
          </a:bodyPr>
          <a:lstStyle/>
          <a:p>
            <a:pPr>
              <a:lnSpc>
                <a:spcPct val="107000"/>
              </a:lnSpc>
              <a:spcAft>
                <a:spcPts val="1275"/>
              </a:spcAft>
            </a:pPr>
            <a:r>
              <a:rPr lang="ru-RU" sz="3200" b="1" dirty="0">
                <a:solidFill>
                  <a:srgbClr val="0070C0"/>
                </a:solidFill>
                <a:ea typeface="Times New Roman" panose="02020603050405020304" pitchFamily="18" charset="0"/>
                <a:cs typeface="Times New Roman" panose="02020603050405020304" pitchFamily="18" charset="0"/>
              </a:rPr>
              <a:t>1.Изменение требований к структуре программ начального/ основного общего образования</a:t>
            </a:r>
            <a:endParaRPr lang="ru-RU" sz="3200" b="1" dirty="0">
              <a:solidFill>
                <a:srgbClr val="0070C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0866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1" y="347232"/>
            <a:ext cx="9117623" cy="584775"/>
          </a:xfrm>
          <a:prstGeom prst="rect">
            <a:avLst/>
          </a:prstGeom>
          <a:noFill/>
        </p:spPr>
        <p:txBody>
          <a:bodyPr wrap="square" rtlCol="0">
            <a:spAutoFit/>
          </a:bodyPr>
          <a:lstStyle/>
          <a:p>
            <a:pPr lvl="0"/>
            <a:r>
              <a:rPr lang="ru-RU" sz="3200" b="1" dirty="0">
                <a:solidFill>
                  <a:srgbClr val="0070C0"/>
                </a:solidFill>
              </a:rPr>
              <a:t>Изменения объема часов аудиторной нагрузки</a:t>
            </a:r>
            <a:endParaRPr lang="ru-RU" sz="3200" dirty="0"/>
          </a:p>
        </p:txBody>
      </p:sp>
      <p:graphicFrame>
        <p:nvGraphicFramePr>
          <p:cNvPr id="5" name="Схема 4"/>
          <p:cNvGraphicFramePr/>
          <p:nvPr/>
        </p:nvGraphicFramePr>
        <p:xfrm>
          <a:off x="1803400" y="1107831"/>
          <a:ext cx="8483600" cy="4730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8754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04205" y="5772080"/>
            <a:ext cx="9281990" cy="923330"/>
          </a:xfrm>
          <a:prstGeom prst="rect">
            <a:avLst/>
          </a:prstGeom>
        </p:spPr>
        <p:txBody>
          <a:bodyPr wrap="square">
            <a:spAutoFit/>
          </a:bodyPr>
          <a:lstStyle/>
          <a:p>
            <a:pPr algn="ctr"/>
            <a:r>
              <a:rPr lang="ru-RU" b="1" dirty="0">
                <a:solidFill>
                  <a:srgbClr val="0070C0"/>
                </a:solidFill>
              </a:rPr>
              <a:t>ФГОС 2009-2010: школа могла изменять содержание ООП только в части, формируемой участниками образовательного процесса</a:t>
            </a:r>
            <a:br>
              <a:rPr lang="ru-RU" b="1" dirty="0">
                <a:solidFill>
                  <a:srgbClr val="0070C0"/>
                </a:solidFill>
              </a:rPr>
            </a:br>
            <a:endParaRPr lang="ru-RU" b="1" dirty="0">
              <a:solidFill>
                <a:srgbClr val="0070C0"/>
              </a:solidFill>
            </a:endParaRPr>
          </a:p>
        </p:txBody>
      </p:sp>
      <p:sp>
        <p:nvSpPr>
          <p:cNvPr id="4" name="TextBox 3"/>
          <p:cNvSpPr txBox="1"/>
          <p:nvPr/>
        </p:nvSpPr>
        <p:spPr>
          <a:xfrm>
            <a:off x="725854" y="237392"/>
            <a:ext cx="10638692" cy="584775"/>
          </a:xfrm>
          <a:prstGeom prst="rect">
            <a:avLst/>
          </a:prstGeom>
          <a:noFill/>
        </p:spPr>
        <p:txBody>
          <a:bodyPr wrap="square" rtlCol="0">
            <a:spAutoFit/>
          </a:bodyPr>
          <a:lstStyle/>
          <a:p>
            <a:r>
              <a:rPr lang="ru-RU" sz="3200" b="1" dirty="0">
                <a:solidFill>
                  <a:srgbClr val="0070C0"/>
                </a:solidFill>
              </a:rPr>
              <a:t>Изменение подхода к вариативности содержания ООП</a:t>
            </a:r>
          </a:p>
        </p:txBody>
      </p:sp>
      <p:graphicFrame>
        <p:nvGraphicFramePr>
          <p:cNvPr id="5" name="Схема 4"/>
          <p:cNvGraphicFramePr/>
          <p:nvPr/>
        </p:nvGraphicFramePr>
        <p:xfrm>
          <a:off x="1803400" y="1107831"/>
          <a:ext cx="8483600" cy="473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6899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04205" y="5838094"/>
            <a:ext cx="9281990" cy="646331"/>
          </a:xfrm>
          <a:prstGeom prst="rect">
            <a:avLst/>
          </a:prstGeom>
        </p:spPr>
        <p:txBody>
          <a:bodyPr wrap="square">
            <a:spAutoFit/>
          </a:bodyPr>
          <a:lstStyle/>
          <a:p>
            <a:pPr algn="ctr"/>
            <a:r>
              <a:rPr lang="ru-RU" b="1" dirty="0">
                <a:solidFill>
                  <a:srgbClr val="0070C0"/>
                </a:solidFill>
              </a:rPr>
              <a:t>ФГОС 2009-2010: изучение родного языка было обязательным для всех, а второго иностранного – на уровне ООО</a:t>
            </a:r>
          </a:p>
        </p:txBody>
      </p:sp>
      <p:sp>
        <p:nvSpPr>
          <p:cNvPr id="4" name="TextBox 3"/>
          <p:cNvSpPr txBox="1"/>
          <p:nvPr/>
        </p:nvSpPr>
        <p:spPr>
          <a:xfrm>
            <a:off x="1164126" y="320854"/>
            <a:ext cx="9522069" cy="584775"/>
          </a:xfrm>
          <a:prstGeom prst="rect">
            <a:avLst/>
          </a:prstGeom>
          <a:noFill/>
        </p:spPr>
        <p:txBody>
          <a:bodyPr wrap="square" rtlCol="0">
            <a:spAutoFit/>
          </a:bodyPr>
          <a:lstStyle/>
          <a:p>
            <a:r>
              <a:rPr lang="ru-RU" sz="3200" b="1" dirty="0">
                <a:solidFill>
                  <a:srgbClr val="0070C0"/>
                </a:solidFill>
              </a:rPr>
              <a:t>Об изучении родного и второго иностранного языка</a:t>
            </a:r>
          </a:p>
        </p:txBody>
      </p:sp>
      <p:graphicFrame>
        <p:nvGraphicFramePr>
          <p:cNvPr id="5" name="Схема 4"/>
          <p:cNvGraphicFramePr/>
          <p:nvPr/>
        </p:nvGraphicFramePr>
        <p:xfrm>
          <a:off x="1803400" y="1107831"/>
          <a:ext cx="8483600" cy="473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6828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03400" y="5838094"/>
            <a:ext cx="9281990" cy="707886"/>
          </a:xfrm>
          <a:prstGeom prst="rect">
            <a:avLst/>
          </a:prstGeom>
        </p:spPr>
        <p:txBody>
          <a:bodyPr wrap="square">
            <a:spAutoFit/>
          </a:bodyPr>
          <a:lstStyle/>
          <a:p>
            <a:pPr algn="ctr"/>
            <a:r>
              <a:rPr lang="ru-RU" sz="2000" b="1" dirty="0">
                <a:solidFill>
                  <a:srgbClr val="0070C0"/>
                </a:solidFill>
              </a:rPr>
              <a:t>ФГОС 2010: «Математика и информатика» включала  предметы «математика, алгебра, геометрия, информатика»</a:t>
            </a:r>
          </a:p>
        </p:txBody>
      </p:sp>
      <p:sp>
        <p:nvSpPr>
          <p:cNvPr id="4" name="TextBox 3"/>
          <p:cNvSpPr txBox="1"/>
          <p:nvPr/>
        </p:nvSpPr>
        <p:spPr>
          <a:xfrm>
            <a:off x="2167791" y="461500"/>
            <a:ext cx="7028963" cy="954107"/>
          </a:xfrm>
          <a:prstGeom prst="rect">
            <a:avLst/>
          </a:prstGeom>
          <a:noFill/>
        </p:spPr>
        <p:txBody>
          <a:bodyPr wrap="square" rtlCol="0">
            <a:spAutoFit/>
          </a:bodyPr>
          <a:lstStyle/>
          <a:p>
            <a:pPr algn="ctr"/>
            <a:r>
              <a:rPr lang="ru-RU" sz="2800" b="1" dirty="0">
                <a:solidFill>
                  <a:srgbClr val="0070C0"/>
                </a:solidFill>
              </a:rPr>
              <a:t>Изменение перечня предметов некоторых предметных областей</a:t>
            </a:r>
          </a:p>
        </p:txBody>
      </p:sp>
      <p:graphicFrame>
        <p:nvGraphicFramePr>
          <p:cNvPr id="5" name="Схема 4"/>
          <p:cNvGraphicFramePr/>
          <p:nvPr/>
        </p:nvGraphicFramePr>
        <p:xfrm>
          <a:off x="1803400" y="1107831"/>
          <a:ext cx="8483600" cy="4730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2097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3724" y="373608"/>
            <a:ext cx="10374922" cy="584775"/>
          </a:xfrm>
          <a:prstGeom prst="rect">
            <a:avLst/>
          </a:prstGeom>
          <a:noFill/>
        </p:spPr>
        <p:txBody>
          <a:bodyPr wrap="square" rtlCol="0">
            <a:spAutoFit/>
          </a:bodyPr>
          <a:lstStyle/>
          <a:p>
            <a:pPr lvl="0"/>
            <a:r>
              <a:rPr lang="ru-RU" sz="3200" b="1" dirty="0">
                <a:solidFill>
                  <a:srgbClr val="0070C0"/>
                </a:solidFill>
              </a:rPr>
              <a:t>Изменения структуры содержательного раздела ООП</a:t>
            </a:r>
          </a:p>
        </p:txBody>
      </p:sp>
      <p:graphicFrame>
        <p:nvGraphicFramePr>
          <p:cNvPr id="5" name="Схема 4"/>
          <p:cNvGraphicFramePr/>
          <p:nvPr>
            <p:extLst>
              <p:ext uri="{D42A27DB-BD31-4B8C-83A1-F6EECF244321}">
                <p14:modId xmlns:p14="http://schemas.microsoft.com/office/powerpoint/2010/main" val="1372925553"/>
              </p:ext>
            </p:extLst>
          </p:nvPr>
        </p:nvGraphicFramePr>
        <p:xfrm>
          <a:off x="1803400" y="1107831"/>
          <a:ext cx="8483600" cy="4730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1956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758464" y="3597346"/>
            <a:ext cx="8736623" cy="542925"/>
          </a:xfrm>
          <a:prstGeom prst="rect">
            <a:avLst/>
          </a:prstGeom>
          <a:ln>
            <a:solidFill>
              <a:schemeClr val="accent1"/>
            </a:solidFill>
          </a:ln>
        </p:spPr>
      </p:pic>
      <p:pic>
        <p:nvPicPr>
          <p:cNvPr id="4" name="Рисунок 3"/>
          <p:cNvPicPr>
            <a:picLocks noChangeAspect="1"/>
          </p:cNvPicPr>
          <p:nvPr/>
        </p:nvPicPr>
        <p:blipFill>
          <a:blip r:embed="rId3"/>
          <a:stretch>
            <a:fillRect/>
          </a:stretch>
        </p:blipFill>
        <p:spPr>
          <a:xfrm>
            <a:off x="2777637" y="1202422"/>
            <a:ext cx="5891578" cy="2176947"/>
          </a:xfrm>
          <a:prstGeom prst="rect">
            <a:avLst/>
          </a:prstGeom>
          <a:ln>
            <a:solidFill>
              <a:schemeClr val="accent1"/>
            </a:solidFill>
          </a:ln>
        </p:spPr>
      </p:pic>
      <p:pic>
        <p:nvPicPr>
          <p:cNvPr id="5" name="Рисунок 4"/>
          <p:cNvPicPr>
            <a:picLocks noChangeAspect="1"/>
          </p:cNvPicPr>
          <p:nvPr/>
        </p:nvPicPr>
        <p:blipFill>
          <a:blip r:embed="rId4"/>
          <a:stretch>
            <a:fillRect/>
          </a:stretch>
        </p:blipFill>
        <p:spPr>
          <a:xfrm>
            <a:off x="2868015" y="4355414"/>
            <a:ext cx="5801200" cy="2326740"/>
          </a:xfrm>
          <a:prstGeom prst="rect">
            <a:avLst/>
          </a:prstGeom>
          <a:ln>
            <a:solidFill>
              <a:schemeClr val="accent1"/>
            </a:solidFill>
          </a:ln>
        </p:spPr>
      </p:pic>
      <p:sp>
        <p:nvSpPr>
          <p:cNvPr id="6" name="Прямоугольник 5"/>
          <p:cNvSpPr/>
          <p:nvPr/>
        </p:nvSpPr>
        <p:spPr>
          <a:xfrm>
            <a:off x="1872496" y="272534"/>
            <a:ext cx="7923644" cy="523220"/>
          </a:xfrm>
          <a:prstGeom prst="rect">
            <a:avLst/>
          </a:prstGeom>
        </p:spPr>
        <p:txBody>
          <a:bodyPr wrap="none">
            <a:spAutoFit/>
          </a:bodyPr>
          <a:lstStyle/>
          <a:p>
            <a:r>
              <a:rPr lang="ru-RU" sz="2800" b="1" dirty="0">
                <a:solidFill>
                  <a:srgbClr val="0070C0"/>
                </a:solidFill>
              </a:rPr>
              <a:t>Нулевое поколение образовательных стандартов</a:t>
            </a:r>
            <a:endParaRPr lang="ru-RU" sz="2800" dirty="0"/>
          </a:p>
        </p:txBody>
      </p:sp>
    </p:spTree>
    <p:extLst>
      <p:ext uri="{BB962C8B-B14F-4D97-AF65-F5344CB8AC3E}">
        <p14:creationId xmlns:p14="http://schemas.microsoft.com/office/powerpoint/2010/main" val="1742097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7"/>
          <p:cNvPicPr preferRelativeResize="0"/>
          <p:nvPr/>
        </p:nvPicPr>
        <p:blipFill rotWithShape="1">
          <a:blip r:embed="rId3">
            <a:alphaModFix/>
          </a:blip>
          <a:srcRect/>
          <a:stretch/>
        </p:blipFill>
        <p:spPr>
          <a:xfrm>
            <a:off x="4141672" y="1058370"/>
            <a:ext cx="7530007" cy="5329881"/>
          </a:xfrm>
          <a:prstGeom prst="rect">
            <a:avLst/>
          </a:prstGeom>
          <a:noFill/>
          <a:ln w="9525" cap="flat" cmpd="sng">
            <a:solidFill>
              <a:schemeClr val="accent1"/>
            </a:solidFill>
            <a:prstDash val="solid"/>
            <a:round/>
            <a:headEnd type="none" w="sm" len="sm"/>
            <a:tailEnd type="none" w="sm" len="sm"/>
          </a:ln>
        </p:spPr>
      </p:pic>
      <p:sp>
        <p:nvSpPr>
          <p:cNvPr id="176" name="Google Shape;176;p7"/>
          <p:cNvSpPr/>
          <p:nvPr/>
        </p:nvSpPr>
        <p:spPr>
          <a:xfrm>
            <a:off x="8945927" y="616190"/>
            <a:ext cx="21687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dirty="0">
                <a:solidFill>
                  <a:schemeClr val="accent1"/>
                </a:solidFill>
                <a:latin typeface="Calibri"/>
                <a:ea typeface="Calibri"/>
                <a:cs typeface="Calibri"/>
                <a:sym typeface="Calibri"/>
              </a:rPr>
              <a:t>https://fgosreestr.ru/</a:t>
            </a:r>
            <a:endParaRPr sz="1800" dirty="0">
              <a:solidFill>
                <a:schemeClr val="accent1"/>
              </a:solidFill>
              <a:latin typeface="Calibri"/>
              <a:ea typeface="Calibri"/>
              <a:cs typeface="Calibri"/>
              <a:sym typeface="Calibri"/>
            </a:endParaRPr>
          </a:p>
        </p:txBody>
      </p:sp>
      <p:sp>
        <p:nvSpPr>
          <p:cNvPr id="178" name="Google Shape;178;p7"/>
          <p:cNvSpPr/>
          <p:nvPr/>
        </p:nvSpPr>
        <p:spPr>
          <a:xfrm>
            <a:off x="344451" y="2158280"/>
            <a:ext cx="3599935" cy="112655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96428"/>
              </a:lnSpc>
              <a:spcBef>
                <a:spcPts val="0"/>
              </a:spcBef>
              <a:spcAft>
                <a:spcPts val="0"/>
              </a:spcAft>
              <a:buNone/>
            </a:pPr>
            <a:r>
              <a:rPr lang="ru-RU" sz="1400" i="1" dirty="0">
                <a:solidFill>
                  <a:schemeClr val="accent1">
                    <a:lumMod val="75000"/>
                  </a:schemeClr>
                </a:solidFill>
                <a:latin typeface="Calibri"/>
                <a:ea typeface="Calibri"/>
                <a:cs typeface="Calibri"/>
                <a:sym typeface="Calibri"/>
              </a:rPr>
              <a:t>ФГОС НОО не применяется для обучения обучающихся с ограниченными возможностями здоровья и обучающихся с умственной отсталостью (интеллектуальными нарушениями).</a:t>
            </a:r>
            <a:endParaRPr dirty="0"/>
          </a:p>
        </p:txBody>
      </p:sp>
    </p:spTree>
    <p:extLst>
      <p:ext uri="{BB962C8B-B14F-4D97-AF65-F5344CB8AC3E}">
        <p14:creationId xmlns:p14="http://schemas.microsoft.com/office/powerpoint/2010/main" val="1074897186"/>
      </p:ext>
    </p:extLst>
  </p:cSld>
  <p:clrMapOvr>
    <a:masterClrMapping/>
  </p:clrMapOvr>
  <p:transition spd="med">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04205" y="5838094"/>
            <a:ext cx="9281990" cy="369332"/>
          </a:xfrm>
          <a:prstGeom prst="rect">
            <a:avLst/>
          </a:prstGeom>
        </p:spPr>
        <p:txBody>
          <a:bodyPr wrap="square">
            <a:spAutoFit/>
          </a:bodyPr>
          <a:lstStyle/>
          <a:p>
            <a:pPr algn="ctr"/>
            <a:r>
              <a:rPr lang="ru-RU" b="1" dirty="0">
                <a:solidFill>
                  <a:srgbClr val="0070C0"/>
                </a:solidFill>
              </a:rPr>
              <a:t>ФГОС 2009-2010: требования к РП не были поддержаны ПРП</a:t>
            </a:r>
          </a:p>
        </p:txBody>
      </p:sp>
      <p:sp>
        <p:nvSpPr>
          <p:cNvPr id="4" name="TextBox 3"/>
          <p:cNvSpPr txBox="1"/>
          <p:nvPr/>
        </p:nvSpPr>
        <p:spPr>
          <a:xfrm>
            <a:off x="1609480" y="303270"/>
            <a:ext cx="8871440" cy="584775"/>
          </a:xfrm>
          <a:prstGeom prst="rect">
            <a:avLst/>
          </a:prstGeom>
          <a:noFill/>
        </p:spPr>
        <p:txBody>
          <a:bodyPr wrap="square" rtlCol="0">
            <a:spAutoFit/>
          </a:bodyPr>
          <a:lstStyle/>
          <a:p>
            <a:r>
              <a:rPr lang="ru-RU" sz="3200" b="1" dirty="0">
                <a:solidFill>
                  <a:srgbClr val="0070C0"/>
                </a:solidFill>
              </a:rPr>
              <a:t>Изменения требований к рабочим программам </a:t>
            </a:r>
          </a:p>
        </p:txBody>
      </p:sp>
      <p:graphicFrame>
        <p:nvGraphicFramePr>
          <p:cNvPr id="5" name="Схема 4"/>
          <p:cNvGraphicFramePr/>
          <p:nvPr/>
        </p:nvGraphicFramePr>
        <p:xfrm>
          <a:off x="1803400" y="1107831"/>
          <a:ext cx="8483600" cy="473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5845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04205" y="5838094"/>
            <a:ext cx="9281990" cy="646331"/>
          </a:xfrm>
          <a:prstGeom prst="rect">
            <a:avLst/>
          </a:prstGeom>
        </p:spPr>
        <p:txBody>
          <a:bodyPr wrap="square">
            <a:spAutoFit/>
          </a:bodyPr>
          <a:lstStyle/>
          <a:p>
            <a:pPr algn="ctr"/>
            <a:r>
              <a:rPr lang="ru-RU" b="1" dirty="0">
                <a:solidFill>
                  <a:srgbClr val="0070C0"/>
                </a:solidFill>
              </a:rPr>
              <a:t>ФГОС 2009-2010: рабочая программа воспитания была модульной, включала обязательные разделы, содержала меньше требований</a:t>
            </a:r>
          </a:p>
        </p:txBody>
      </p:sp>
      <p:sp>
        <p:nvSpPr>
          <p:cNvPr id="4" name="TextBox 3"/>
          <p:cNvSpPr txBox="1"/>
          <p:nvPr/>
        </p:nvSpPr>
        <p:spPr>
          <a:xfrm>
            <a:off x="430823" y="303270"/>
            <a:ext cx="10621108" cy="584775"/>
          </a:xfrm>
          <a:prstGeom prst="rect">
            <a:avLst/>
          </a:prstGeom>
          <a:noFill/>
        </p:spPr>
        <p:txBody>
          <a:bodyPr wrap="square" rtlCol="0">
            <a:spAutoFit/>
          </a:bodyPr>
          <a:lstStyle/>
          <a:p>
            <a:r>
              <a:rPr lang="ru-RU" sz="3200" b="1" dirty="0">
                <a:solidFill>
                  <a:srgbClr val="0070C0"/>
                </a:solidFill>
              </a:rPr>
              <a:t>Изменения требований к рабочей программе воспитания </a:t>
            </a:r>
          </a:p>
        </p:txBody>
      </p:sp>
      <p:graphicFrame>
        <p:nvGraphicFramePr>
          <p:cNvPr id="5" name="Схема 4"/>
          <p:cNvGraphicFramePr/>
          <p:nvPr/>
        </p:nvGraphicFramePr>
        <p:xfrm>
          <a:off x="1803400" y="1107831"/>
          <a:ext cx="8483600" cy="473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2337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8669" y="2057771"/>
            <a:ext cx="6096000" cy="2200089"/>
          </a:xfrm>
          <a:prstGeom prst="rect">
            <a:avLst/>
          </a:prstGeom>
        </p:spPr>
        <p:txBody>
          <a:bodyPr>
            <a:spAutoFit/>
          </a:bodyPr>
          <a:lstStyle/>
          <a:p>
            <a:pPr>
              <a:lnSpc>
                <a:spcPct val="107000"/>
              </a:lnSpc>
              <a:spcAft>
                <a:spcPts val="1275"/>
              </a:spcAft>
            </a:pPr>
            <a:r>
              <a:rPr lang="ru-RU" sz="3200" b="1" dirty="0">
                <a:solidFill>
                  <a:srgbClr val="0070C0"/>
                </a:solidFill>
                <a:ea typeface="Times New Roman" panose="02020603050405020304" pitchFamily="18" charset="0"/>
                <a:cs typeface="Times New Roman" panose="02020603050405020304" pitchFamily="18" charset="0"/>
              </a:rPr>
              <a:t>2. Изменение требований к условиям реализации программ начального/ основного общего образования</a:t>
            </a:r>
            <a:endParaRPr lang="ru-RU" sz="3200" b="1" dirty="0">
              <a:solidFill>
                <a:srgbClr val="0070C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29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04205" y="5838094"/>
            <a:ext cx="9281990" cy="707886"/>
          </a:xfrm>
          <a:prstGeom prst="rect">
            <a:avLst/>
          </a:prstGeom>
        </p:spPr>
        <p:txBody>
          <a:bodyPr wrap="square">
            <a:spAutoFit/>
          </a:bodyPr>
          <a:lstStyle/>
          <a:p>
            <a:pPr algn="ctr"/>
            <a:r>
              <a:rPr lang="ru-RU" sz="2000" b="1" dirty="0">
                <a:solidFill>
                  <a:srgbClr val="0070C0"/>
                </a:solidFill>
              </a:rPr>
              <a:t>ФГОС 2009-2010: нормы об электронных средствах обучения и дистанционных технологиях отсутствовали</a:t>
            </a:r>
          </a:p>
        </p:txBody>
      </p:sp>
      <p:sp>
        <p:nvSpPr>
          <p:cNvPr id="4" name="TextBox 3"/>
          <p:cNvSpPr txBox="1"/>
          <p:nvPr/>
        </p:nvSpPr>
        <p:spPr>
          <a:xfrm>
            <a:off x="536331" y="30613"/>
            <a:ext cx="10612315" cy="1077218"/>
          </a:xfrm>
          <a:prstGeom prst="rect">
            <a:avLst/>
          </a:prstGeom>
          <a:noFill/>
        </p:spPr>
        <p:txBody>
          <a:bodyPr wrap="square" rtlCol="0">
            <a:spAutoFit/>
          </a:bodyPr>
          <a:lstStyle/>
          <a:p>
            <a:r>
              <a:rPr lang="ru-RU" sz="3200" b="1" dirty="0">
                <a:solidFill>
                  <a:srgbClr val="0070C0"/>
                </a:solidFill>
              </a:rPr>
              <a:t>Нормы об электронных средствах обучения и дистанционных технологиях </a:t>
            </a:r>
          </a:p>
        </p:txBody>
      </p:sp>
      <p:graphicFrame>
        <p:nvGraphicFramePr>
          <p:cNvPr id="5" name="Схема 4"/>
          <p:cNvGraphicFramePr/>
          <p:nvPr/>
        </p:nvGraphicFramePr>
        <p:xfrm>
          <a:off x="1803400" y="1107831"/>
          <a:ext cx="8483600" cy="473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9979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04205" y="5838094"/>
            <a:ext cx="9281990" cy="769441"/>
          </a:xfrm>
          <a:prstGeom prst="rect">
            <a:avLst/>
          </a:prstGeom>
        </p:spPr>
        <p:txBody>
          <a:bodyPr wrap="square">
            <a:spAutoFit/>
          </a:bodyPr>
          <a:lstStyle/>
          <a:p>
            <a:pPr algn="ctr"/>
            <a:r>
              <a:rPr lang="ru-RU" sz="2200" b="1" dirty="0">
                <a:solidFill>
                  <a:srgbClr val="0070C0"/>
                </a:solidFill>
              </a:rPr>
              <a:t>ФГОС 2009-2010 устанавливали общие требования к оснащению кабинетов</a:t>
            </a:r>
            <a:r>
              <a:rPr lang="ru-RU" sz="2000" b="1" dirty="0">
                <a:solidFill>
                  <a:srgbClr val="0070C0"/>
                </a:solidFill>
              </a:rPr>
              <a:t> </a:t>
            </a:r>
          </a:p>
        </p:txBody>
      </p:sp>
      <p:sp>
        <p:nvSpPr>
          <p:cNvPr id="4" name="TextBox 3"/>
          <p:cNvSpPr txBox="1"/>
          <p:nvPr/>
        </p:nvSpPr>
        <p:spPr>
          <a:xfrm>
            <a:off x="1609480" y="303270"/>
            <a:ext cx="8871440" cy="584775"/>
          </a:xfrm>
          <a:prstGeom prst="rect">
            <a:avLst/>
          </a:prstGeom>
          <a:noFill/>
        </p:spPr>
        <p:txBody>
          <a:bodyPr wrap="square" rtlCol="0">
            <a:spAutoFit/>
          </a:bodyPr>
          <a:lstStyle/>
          <a:p>
            <a:r>
              <a:rPr lang="ru-RU" sz="3200" b="1" dirty="0">
                <a:solidFill>
                  <a:srgbClr val="0070C0"/>
                </a:solidFill>
              </a:rPr>
              <a:t>Изменения требований к оснащению кабинетов </a:t>
            </a:r>
          </a:p>
        </p:txBody>
      </p:sp>
      <p:graphicFrame>
        <p:nvGraphicFramePr>
          <p:cNvPr id="5" name="Схема 4"/>
          <p:cNvGraphicFramePr/>
          <p:nvPr>
            <p:extLst>
              <p:ext uri="{D42A27DB-BD31-4B8C-83A1-F6EECF244321}">
                <p14:modId xmlns:p14="http://schemas.microsoft.com/office/powerpoint/2010/main" val="3020441233"/>
              </p:ext>
            </p:extLst>
          </p:nvPr>
        </p:nvGraphicFramePr>
        <p:xfrm>
          <a:off x="1803400" y="1107831"/>
          <a:ext cx="8483600" cy="473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3758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04205" y="5838094"/>
            <a:ext cx="9281990" cy="430887"/>
          </a:xfrm>
          <a:prstGeom prst="rect">
            <a:avLst/>
          </a:prstGeom>
        </p:spPr>
        <p:txBody>
          <a:bodyPr wrap="square">
            <a:spAutoFit/>
          </a:bodyPr>
          <a:lstStyle/>
          <a:p>
            <a:pPr algn="ctr"/>
            <a:r>
              <a:rPr lang="ru-RU" sz="2200" b="1" dirty="0">
                <a:solidFill>
                  <a:srgbClr val="0070C0"/>
                </a:solidFill>
              </a:rPr>
              <a:t>ФГОС 2009-2010 не устанавливали форму учебного пособия</a:t>
            </a:r>
          </a:p>
        </p:txBody>
      </p:sp>
      <p:sp>
        <p:nvSpPr>
          <p:cNvPr id="4" name="TextBox 3"/>
          <p:cNvSpPr txBox="1"/>
          <p:nvPr/>
        </p:nvSpPr>
        <p:spPr>
          <a:xfrm>
            <a:off x="1063869" y="169112"/>
            <a:ext cx="9786328" cy="1077218"/>
          </a:xfrm>
          <a:prstGeom prst="rect">
            <a:avLst/>
          </a:prstGeom>
          <a:noFill/>
        </p:spPr>
        <p:txBody>
          <a:bodyPr wrap="square" rtlCol="0">
            <a:spAutoFit/>
          </a:bodyPr>
          <a:lstStyle/>
          <a:p>
            <a:pPr lvl="0"/>
            <a:r>
              <a:rPr lang="ru-RU" sz="3200" b="1" dirty="0">
                <a:solidFill>
                  <a:srgbClr val="0070C0"/>
                </a:solidFill>
              </a:rPr>
              <a:t>Изменения требований к форме учебных пособий</a:t>
            </a:r>
          </a:p>
          <a:p>
            <a:endParaRPr lang="ru-RU" sz="3200" b="1" dirty="0">
              <a:solidFill>
                <a:srgbClr val="0070C0"/>
              </a:solidFill>
            </a:endParaRPr>
          </a:p>
        </p:txBody>
      </p:sp>
      <p:graphicFrame>
        <p:nvGraphicFramePr>
          <p:cNvPr id="5" name="Схема 4"/>
          <p:cNvGraphicFramePr/>
          <p:nvPr/>
        </p:nvGraphicFramePr>
        <p:xfrm>
          <a:off x="1803400" y="1107831"/>
          <a:ext cx="8483600" cy="473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0574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8669" y="2057771"/>
            <a:ext cx="6096000" cy="2200089"/>
          </a:xfrm>
          <a:prstGeom prst="rect">
            <a:avLst/>
          </a:prstGeom>
        </p:spPr>
        <p:txBody>
          <a:bodyPr>
            <a:spAutoFit/>
          </a:bodyPr>
          <a:lstStyle/>
          <a:p>
            <a:pPr>
              <a:lnSpc>
                <a:spcPct val="107000"/>
              </a:lnSpc>
              <a:spcAft>
                <a:spcPts val="1275"/>
              </a:spcAft>
            </a:pPr>
            <a:r>
              <a:rPr lang="ru-RU" sz="3200" b="1" dirty="0">
                <a:solidFill>
                  <a:srgbClr val="0070C0"/>
                </a:solidFill>
                <a:ea typeface="Times New Roman" panose="02020603050405020304" pitchFamily="18" charset="0"/>
                <a:cs typeface="Times New Roman" panose="02020603050405020304" pitchFamily="18" charset="0"/>
              </a:rPr>
              <a:t>3. Изменение требований к результатам освоения  программ начального/ основного общего образования</a:t>
            </a:r>
            <a:endParaRPr lang="ru-RU" sz="3200" b="1" dirty="0">
              <a:solidFill>
                <a:srgbClr val="0070C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9643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42171" y="5934670"/>
            <a:ext cx="9281990" cy="1107996"/>
          </a:xfrm>
          <a:prstGeom prst="rect">
            <a:avLst/>
          </a:prstGeom>
        </p:spPr>
        <p:txBody>
          <a:bodyPr wrap="square">
            <a:spAutoFit/>
          </a:bodyPr>
          <a:lstStyle/>
          <a:p>
            <a:pPr algn="ctr"/>
            <a:r>
              <a:rPr lang="ru-RU" sz="2200" b="1" dirty="0">
                <a:solidFill>
                  <a:srgbClr val="0070C0"/>
                </a:solidFill>
              </a:rPr>
              <a:t>ФГОС 2009-2010: требований к результатам были не систематизированы и не конкретизированы </a:t>
            </a:r>
            <a:br>
              <a:rPr lang="ru-RU" sz="2200" b="1" dirty="0">
                <a:solidFill>
                  <a:srgbClr val="0070C0"/>
                </a:solidFill>
              </a:rPr>
            </a:br>
            <a:endParaRPr lang="ru-RU" sz="2200" b="1" dirty="0">
              <a:solidFill>
                <a:srgbClr val="0070C0"/>
              </a:solidFill>
            </a:endParaRPr>
          </a:p>
        </p:txBody>
      </p:sp>
      <p:sp>
        <p:nvSpPr>
          <p:cNvPr id="4" name="TextBox 3"/>
          <p:cNvSpPr txBox="1"/>
          <p:nvPr/>
        </p:nvSpPr>
        <p:spPr>
          <a:xfrm>
            <a:off x="791308" y="320854"/>
            <a:ext cx="10383716" cy="584775"/>
          </a:xfrm>
          <a:prstGeom prst="rect">
            <a:avLst/>
          </a:prstGeom>
          <a:noFill/>
        </p:spPr>
        <p:txBody>
          <a:bodyPr wrap="square" rtlCol="0">
            <a:spAutoFit/>
          </a:bodyPr>
          <a:lstStyle/>
          <a:p>
            <a:r>
              <a:rPr lang="ru-RU" sz="3200" b="1" dirty="0">
                <a:solidFill>
                  <a:srgbClr val="0070C0"/>
                </a:solidFill>
              </a:rPr>
              <a:t>Изменения требования к результатам освоения ООП</a:t>
            </a:r>
          </a:p>
        </p:txBody>
      </p:sp>
      <p:graphicFrame>
        <p:nvGraphicFramePr>
          <p:cNvPr id="5" name="Схема 4"/>
          <p:cNvGraphicFramePr/>
          <p:nvPr>
            <p:extLst>
              <p:ext uri="{D42A27DB-BD31-4B8C-83A1-F6EECF244321}">
                <p14:modId xmlns:p14="http://schemas.microsoft.com/office/powerpoint/2010/main" val="3715447682"/>
              </p:ext>
            </p:extLst>
          </p:nvPr>
        </p:nvGraphicFramePr>
        <p:xfrm>
          <a:off x="1803399" y="1107831"/>
          <a:ext cx="8729786" cy="4730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4374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47934" y="5838094"/>
            <a:ext cx="9281990" cy="430887"/>
          </a:xfrm>
          <a:prstGeom prst="rect">
            <a:avLst/>
          </a:prstGeom>
        </p:spPr>
        <p:txBody>
          <a:bodyPr wrap="square">
            <a:spAutoFit/>
          </a:bodyPr>
          <a:lstStyle/>
          <a:p>
            <a:pPr algn="ctr"/>
            <a:r>
              <a:rPr lang="ru-RU" sz="2200" b="1" dirty="0">
                <a:solidFill>
                  <a:srgbClr val="0070C0"/>
                </a:solidFill>
              </a:rPr>
              <a:t>ФГОС 2009-2010: норм о делении учеников на группы не было</a:t>
            </a:r>
          </a:p>
        </p:txBody>
      </p:sp>
      <p:sp>
        <p:nvSpPr>
          <p:cNvPr id="4" name="TextBox 3"/>
          <p:cNvSpPr txBox="1"/>
          <p:nvPr/>
        </p:nvSpPr>
        <p:spPr>
          <a:xfrm>
            <a:off x="2101850" y="446111"/>
            <a:ext cx="8871440" cy="584775"/>
          </a:xfrm>
          <a:prstGeom prst="rect">
            <a:avLst/>
          </a:prstGeom>
          <a:noFill/>
        </p:spPr>
        <p:txBody>
          <a:bodyPr wrap="square" rtlCol="0">
            <a:spAutoFit/>
          </a:bodyPr>
          <a:lstStyle/>
          <a:p>
            <a:r>
              <a:rPr lang="ru-RU" sz="3200" b="1" dirty="0">
                <a:solidFill>
                  <a:srgbClr val="0070C0"/>
                </a:solidFill>
              </a:rPr>
              <a:t>Возможность обучения по группам</a:t>
            </a:r>
          </a:p>
        </p:txBody>
      </p:sp>
      <p:graphicFrame>
        <p:nvGraphicFramePr>
          <p:cNvPr id="5" name="Схема 4"/>
          <p:cNvGraphicFramePr/>
          <p:nvPr/>
        </p:nvGraphicFramePr>
        <p:xfrm>
          <a:off x="1803400" y="1107831"/>
          <a:ext cx="8483600" cy="473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6664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852005" y="1"/>
            <a:ext cx="7355866" cy="6858000"/>
          </a:xfrm>
          <a:prstGeom prst="rect">
            <a:avLst/>
          </a:prstGeom>
          <a:ln>
            <a:solidFill>
              <a:schemeClr val="accent1"/>
            </a:solidFill>
          </a:ln>
        </p:spPr>
      </p:pic>
      <p:sp>
        <p:nvSpPr>
          <p:cNvPr id="3" name="TextBox 2"/>
          <p:cNvSpPr txBox="1"/>
          <p:nvPr/>
        </p:nvSpPr>
        <p:spPr>
          <a:xfrm>
            <a:off x="562707" y="1784838"/>
            <a:ext cx="1802424" cy="1477328"/>
          </a:xfrm>
          <a:prstGeom prst="rect">
            <a:avLst/>
          </a:prstGeom>
          <a:solidFill>
            <a:schemeClr val="bg2"/>
          </a:solidFill>
          <a:ln>
            <a:solidFill>
              <a:schemeClr val="accent1"/>
            </a:solidFill>
          </a:ln>
        </p:spPr>
        <p:txBody>
          <a:bodyPr wrap="square" rtlCol="0">
            <a:spAutoFit/>
          </a:bodyPr>
          <a:lstStyle/>
          <a:p>
            <a:r>
              <a:rPr lang="ru-RU" dirty="0"/>
              <a:t>Обязательный минимум содержания: начальная школа </a:t>
            </a:r>
          </a:p>
        </p:txBody>
      </p:sp>
    </p:spTree>
    <p:extLst>
      <p:ext uri="{BB962C8B-B14F-4D97-AF65-F5344CB8AC3E}">
        <p14:creationId xmlns:p14="http://schemas.microsoft.com/office/powerpoint/2010/main" val="192923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4116" y="1799806"/>
            <a:ext cx="8300061" cy="4524315"/>
          </a:xfrm>
          <a:prstGeom prst="rect">
            <a:avLst/>
          </a:prstGeom>
          <a:solidFill>
            <a:schemeClr val="accent4">
              <a:lumMod val="20000"/>
              <a:lumOff val="80000"/>
            </a:schemeClr>
          </a:solidFill>
          <a:ln>
            <a:solidFill>
              <a:schemeClr val="accent1">
                <a:lumMod val="75000"/>
              </a:schemeClr>
            </a:solidFill>
          </a:ln>
        </p:spPr>
        <p:txBody>
          <a:bodyPr wrap="square">
            <a:spAutoFit/>
          </a:bodyPr>
          <a:lstStyle/>
          <a:p>
            <a:r>
              <a:rPr lang="ru-RU" dirty="0"/>
              <a:t>С 1 сентября в российских школах начнут действовать обновленные ФГОС, обязательные для всех учеников, которые пойдут в первый класс в 2022 году. Новые правила распространяются только на первоклассников, а родители второклассника имеют полное право отказаться от того, чтобы ребёнка обучали по обновлённым ФГОС — для этого достаточно подать в школу соответствующее заявление. </a:t>
            </a:r>
          </a:p>
          <a:p>
            <a:r>
              <a:rPr lang="ru-RU" dirty="0"/>
              <a:t>Получается, что школа оказывается в неоднозначной ситуации. По закону «Об образовании» она должна предоставлять индивидуальную образовательную траекторию по запросу родителей (в данном случае — обучение по старым ФГОС). Но на практике, скорее всего, у школы не будет на это ресурсов. При этом она не может не оказывать образовательные услуги вовсе, так как по закону обязана это делать (для защиты своих интересов родители имеют право написать жалобу в прокуратуру, Минобразования и </a:t>
            </a:r>
            <a:r>
              <a:rPr lang="ru-RU" dirty="0" err="1"/>
              <a:t>Минпросвещения</a:t>
            </a:r>
            <a:r>
              <a:rPr lang="ru-RU" dirty="0"/>
              <a:t> России на незаконность действий администрации школы).Таким образом, данная ситуация может быть решена только путём диалога между школой и родителями, в результате которого будет найден устраивающий всех компромисс. </a:t>
            </a:r>
          </a:p>
        </p:txBody>
      </p:sp>
      <p:sp>
        <p:nvSpPr>
          <p:cNvPr id="3" name="Прямоугольник 2"/>
          <p:cNvSpPr/>
          <p:nvPr/>
        </p:nvSpPr>
        <p:spPr>
          <a:xfrm>
            <a:off x="2329962" y="267608"/>
            <a:ext cx="6998676" cy="1015663"/>
          </a:xfrm>
          <a:prstGeom prst="rect">
            <a:avLst/>
          </a:prstGeom>
        </p:spPr>
        <p:txBody>
          <a:bodyPr wrap="square">
            <a:spAutoFit/>
          </a:bodyPr>
          <a:lstStyle/>
          <a:p>
            <a:pPr algn="just"/>
            <a:r>
              <a:rPr lang="ru-RU" sz="2000" b="1" dirty="0">
                <a:solidFill>
                  <a:schemeClr val="accent1">
                    <a:lumMod val="75000"/>
                  </a:schemeClr>
                </a:solidFill>
              </a:rPr>
              <a:t>ВОПРОС: Как вести себя администрации школы в случае, если родители ребёнка отказываются подписывать необходимые документы? </a:t>
            </a:r>
          </a:p>
        </p:txBody>
      </p:sp>
      <p:sp>
        <p:nvSpPr>
          <p:cNvPr id="4" name="TextBox 3"/>
          <p:cNvSpPr txBox="1"/>
          <p:nvPr/>
        </p:nvSpPr>
        <p:spPr>
          <a:xfrm>
            <a:off x="9328638" y="1283271"/>
            <a:ext cx="2066193" cy="369332"/>
          </a:xfrm>
          <a:prstGeom prst="rect">
            <a:avLst/>
          </a:prstGeom>
          <a:solidFill>
            <a:srgbClr val="FFFF00"/>
          </a:solidFill>
          <a:ln>
            <a:solidFill>
              <a:schemeClr val="accent1">
                <a:lumMod val="75000"/>
              </a:schemeClr>
            </a:solidFill>
          </a:ln>
        </p:spPr>
        <p:txBody>
          <a:bodyPr wrap="square" rtlCol="0">
            <a:spAutoFit/>
          </a:bodyPr>
          <a:lstStyle/>
          <a:p>
            <a:r>
              <a:rPr lang="ru-RU" dirty="0"/>
              <a:t>Ответ юриста</a:t>
            </a:r>
          </a:p>
        </p:txBody>
      </p:sp>
    </p:spTree>
    <p:extLst>
      <p:ext uri="{BB962C8B-B14F-4D97-AF65-F5344CB8AC3E}">
        <p14:creationId xmlns:p14="http://schemas.microsoft.com/office/powerpoint/2010/main" val="3997252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399" y="2560320"/>
            <a:ext cx="6084917" cy="769441"/>
          </a:xfrm>
          <a:prstGeom prst="rect">
            <a:avLst/>
          </a:prstGeom>
          <a:noFill/>
        </p:spPr>
        <p:txBody>
          <a:bodyPr wrap="square" rtlCol="0">
            <a:spAutoFit/>
          </a:bodyPr>
          <a:lstStyle/>
          <a:p>
            <a:r>
              <a:rPr lang="ru-RU" sz="4400" b="1" dirty="0">
                <a:solidFill>
                  <a:schemeClr val="accent1">
                    <a:lumMod val="75000"/>
                  </a:schemeClr>
                </a:solidFill>
              </a:rPr>
              <a:t>Об учебном плане</a:t>
            </a:r>
          </a:p>
        </p:txBody>
      </p:sp>
    </p:spTree>
    <p:extLst>
      <p:ext uri="{BB962C8B-B14F-4D97-AF65-F5344CB8AC3E}">
        <p14:creationId xmlns:p14="http://schemas.microsoft.com/office/powerpoint/2010/main" val="843658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01361" y="1369117"/>
            <a:ext cx="7693269" cy="2246769"/>
          </a:xfrm>
          <a:prstGeom prst="rect">
            <a:avLst/>
          </a:prstGeom>
          <a:ln>
            <a:solidFill>
              <a:schemeClr val="accent1">
                <a:lumMod val="75000"/>
              </a:schemeClr>
            </a:solidFill>
          </a:ln>
        </p:spPr>
        <p:txBody>
          <a:bodyPr wrap="square">
            <a:spAutoFit/>
          </a:bodyPr>
          <a:lstStyle/>
          <a:p>
            <a:pPr indent="342900" algn="just">
              <a:spcBef>
                <a:spcPts val="1200"/>
              </a:spcBef>
              <a:spcAft>
                <a:spcPts val="0"/>
              </a:spcAft>
            </a:pPr>
            <a:r>
              <a:rPr lang="ru-RU" sz="2000" dirty="0">
                <a:ea typeface="Times New Roman" panose="02020603050405020304" pitchFamily="18" charset="0"/>
              </a:rPr>
              <a:t>Ст.13. п.10. Федеральные государственные органы, органы государственной власти субъектов Российской Федерации, осуществляющие государственное управление в сфере образования, органы местного самоуправления, осуществляющие управление в сфере образования, </a:t>
            </a:r>
            <a:r>
              <a:rPr lang="ru-RU" sz="2000" b="1" dirty="0">
                <a:solidFill>
                  <a:srgbClr val="FF0000"/>
                </a:solidFill>
                <a:ea typeface="Times New Roman" panose="02020603050405020304" pitchFamily="18" charset="0"/>
              </a:rPr>
              <a:t>не вправе изменять учебный план и календарный учебный график </a:t>
            </a:r>
            <a:r>
              <a:rPr lang="ru-RU" sz="2000" dirty="0">
                <a:ea typeface="Times New Roman" panose="02020603050405020304" pitchFamily="18" charset="0"/>
              </a:rPr>
              <a:t>организаций, осуществляющих образовательную деятельность.</a:t>
            </a:r>
            <a:endParaRPr lang="ru-RU" sz="2000" dirty="0">
              <a:effectLst/>
              <a:ea typeface="Times New Roman" panose="02020603050405020304" pitchFamily="18" charset="0"/>
            </a:endParaRPr>
          </a:p>
        </p:txBody>
      </p:sp>
      <p:sp>
        <p:nvSpPr>
          <p:cNvPr id="3" name="TextBox 2"/>
          <p:cNvSpPr txBox="1"/>
          <p:nvPr/>
        </p:nvSpPr>
        <p:spPr>
          <a:xfrm>
            <a:off x="2197436" y="63304"/>
            <a:ext cx="7597194" cy="646331"/>
          </a:xfrm>
          <a:prstGeom prst="rect">
            <a:avLst/>
          </a:prstGeom>
          <a:noFill/>
        </p:spPr>
        <p:txBody>
          <a:bodyPr wrap="square" rtlCol="0">
            <a:spAutoFit/>
          </a:bodyPr>
          <a:lstStyle/>
          <a:p>
            <a:r>
              <a:rPr lang="ru-RU" sz="3600" b="1" dirty="0">
                <a:solidFill>
                  <a:schemeClr val="accent1">
                    <a:lumMod val="75000"/>
                  </a:schemeClr>
                </a:solidFill>
              </a:rPr>
              <a:t>ФЗ «Об образовании в РФ»</a:t>
            </a:r>
          </a:p>
        </p:txBody>
      </p:sp>
      <p:sp>
        <p:nvSpPr>
          <p:cNvPr id="4" name="Прямоугольник 3"/>
          <p:cNvSpPr/>
          <p:nvPr/>
        </p:nvSpPr>
        <p:spPr>
          <a:xfrm>
            <a:off x="2197435" y="4275369"/>
            <a:ext cx="7720287" cy="1938992"/>
          </a:xfrm>
          <a:prstGeom prst="rect">
            <a:avLst/>
          </a:prstGeom>
          <a:ln>
            <a:solidFill>
              <a:schemeClr val="accent1">
                <a:lumMod val="75000"/>
              </a:schemeClr>
            </a:solidFill>
          </a:ln>
        </p:spPr>
        <p:txBody>
          <a:bodyPr wrap="square">
            <a:spAutoFit/>
          </a:bodyPr>
          <a:lstStyle/>
          <a:p>
            <a:pPr indent="342900" algn="just">
              <a:spcBef>
                <a:spcPts val="1200"/>
              </a:spcBef>
            </a:pPr>
            <a:r>
              <a:rPr lang="ru-RU" sz="2000" dirty="0">
                <a:ea typeface="Times New Roman" panose="02020603050405020304" pitchFamily="18" charset="0"/>
              </a:rPr>
              <a:t>Ст. 2. п.22. </a:t>
            </a:r>
            <a:r>
              <a:rPr lang="ru-RU" sz="2000" b="1" dirty="0">
                <a:solidFill>
                  <a:srgbClr val="FF0000"/>
                </a:solidFill>
                <a:ea typeface="Times New Roman" panose="02020603050405020304" pitchFamily="18" charset="0"/>
              </a:rPr>
              <a:t>учебный план </a:t>
            </a:r>
            <a:r>
              <a:rPr lang="ru-RU" sz="2000" dirty="0">
                <a:ea typeface="Times New Roman" panose="02020603050405020304" pitchFamily="18" charset="0"/>
              </a:rPr>
              <a:t>- документ, который определяет перечень, трудоемкость, последовательность и распределение по периодам обучения учебных предметов, курсов, дисциплин (модулей), практики, иных видов учебной деятельности и, если иное не установлено настоящим Федеральным законом, формы промежуточной аттестации обучающихся</a:t>
            </a:r>
          </a:p>
        </p:txBody>
      </p:sp>
    </p:spTree>
    <p:extLst>
      <p:ext uri="{BB962C8B-B14F-4D97-AF65-F5344CB8AC3E}">
        <p14:creationId xmlns:p14="http://schemas.microsoft.com/office/powerpoint/2010/main" val="1842087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2" y="283112"/>
            <a:ext cx="9583614" cy="646331"/>
          </a:xfrm>
          <a:prstGeom prst="rect">
            <a:avLst/>
          </a:prstGeom>
          <a:noFill/>
        </p:spPr>
        <p:txBody>
          <a:bodyPr wrap="square" rtlCol="0">
            <a:spAutoFit/>
          </a:bodyPr>
          <a:lstStyle/>
          <a:p>
            <a:r>
              <a:rPr lang="ru-RU" sz="3600" b="1" dirty="0">
                <a:solidFill>
                  <a:schemeClr val="accent1">
                    <a:lumMod val="75000"/>
                  </a:schemeClr>
                </a:solidFill>
              </a:rPr>
              <a:t>Что определяет, каким будет учебный план</a:t>
            </a:r>
          </a:p>
        </p:txBody>
      </p:sp>
      <p:sp>
        <p:nvSpPr>
          <p:cNvPr id="3" name="TextBox 2"/>
          <p:cNvSpPr txBox="1"/>
          <p:nvPr/>
        </p:nvSpPr>
        <p:spPr>
          <a:xfrm>
            <a:off x="870440" y="1916723"/>
            <a:ext cx="7403122" cy="4154984"/>
          </a:xfrm>
          <a:prstGeom prst="rect">
            <a:avLst/>
          </a:prstGeom>
          <a:noFill/>
        </p:spPr>
        <p:txBody>
          <a:bodyPr wrap="square" rtlCol="0">
            <a:spAutoFit/>
          </a:bodyPr>
          <a:lstStyle/>
          <a:p>
            <a:pPr marL="342900" indent="-342900">
              <a:buFont typeface="Wingdings" panose="05000000000000000000" pitchFamily="2" charset="2"/>
              <a:buChar char="Ø"/>
            </a:pPr>
            <a:r>
              <a:rPr lang="ru-RU" sz="2400" b="1" dirty="0">
                <a:solidFill>
                  <a:schemeClr val="accent1">
                    <a:lumMod val="75000"/>
                  </a:schemeClr>
                </a:solidFill>
              </a:rPr>
              <a:t>Обязательный перечень учебных предметов (по ФГОС)</a:t>
            </a:r>
          </a:p>
          <a:p>
            <a:pPr marL="342900" indent="-342900">
              <a:buFont typeface="Wingdings" panose="05000000000000000000" pitchFamily="2" charset="2"/>
              <a:buChar char="Ø"/>
            </a:pPr>
            <a:r>
              <a:rPr lang="ru-RU" sz="2400" b="1" dirty="0">
                <a:solidFill>
                  <a:schemeClr val="accent1">
                    <a:lumMod val="75000"/>
                  </a:schemeClr>
                </a:solidFill>
              </a:rPr>
              <a:t>Минимум и максимум объема аудиторной нагрузки (по ФГОС)</a:t>
            </a:r>
          </a:p>
          <a:p>
            <a:pPr marL="342900" indent="-342900">
              <a:buFont typeface="Wingdings" panose="05000000000000000000" pitchFamily="2" charset="2"/>
              <a:buChar char="Ø"/>
            </a:pPr>
            <a:r>
              <a:rPr lang="ru-RU" sz="2400" b="1" dirty="0">
                <a:solidFill>
                  <a:schemeClr val="accent1">
                    <a:lumMod val="75000"/>
                  </a:schemeClr>
                </a:solidFill>
              </a:rPr>
              <a:t>Процентное соотношение обязательной части и части, формируемой участниками образовательных отношений (по ФГОС)</a:t>
            </a:r>
          </a:p>
          <a:p>
            <a:pPr marL="342900" indent="-342900">
              <a:buFont typeface="Wingdings" panose="05000000000000000000" pitchFamily="2" charset="2"/>
              <a:buChar char="Ø"/>
            </a:pPr>
            <a:r>
              <a:rPr lang="ru-RU" sz="2400" b="1" dirty="0">
                <a:solidFill>
                  <a:schemeClr val="accent1">
                    <a:lumMod val="75000"/>
                  </a:schemeClr>
                </a:solidFill>
              </a:rPr>
              <a:t>Предельный объем часов на внеурочную деятельность (по ФГОС)</a:t>
            </a:r>
          </a:p>
          <a:p>
            <a:pPr marL="342900" indent="-342900">
              <a:buFont typeface="Wingdings" panose="05000000000000000000" pitchFamily="2" charset="2"/>
              <a:buChar char="Ø"/>
            </a:pPr>
            <a:r>
              <a:rPr lang="ru-RU" sz="2400" b="1" dirty="0">
                <a:solidFill>
                  <a:schemeClr val="accent1">
                    <a:lumMod val="75000"/>
                  </a:schemeClr>
                </a:solidFill>
              </a:rPr>
              <a:t>Предельная недельная нагрузка в часах (</a:t>
            </a:r>
            <a:r>
              <a:rPr lang="ru-RU" sz="2400" b="1" dirty="0" err="1">
                <a:solidFill>
                  <a:schemeClr val="accent1">
                    <a:lumMod val="75000"/>
                  </a:schemeClr>
                </a:solidFill>
              </a:rPr>
              <a:t>Санпин</a:t>
            </a:r>
            <a:r>
              <a:rPr lang="ru-RU" sz="2400" b="1" dirty="0">
                <a:solidFill>
                  <a:schemeClr val="accent1">
                    <a:lumMod val="75000"/>
                  </a:schemeClr>
                </a:solidFill>
              </a:rPr>
              <a:t>)</a:t>
            </a:r>
          </a:p>
          <a:p>
            <a:pPr marL="342900" indent="-342900">
              <a:buFont typeface="Wingdings" panose="05000000000000000000" pitchFamily="2" charset="2"/>
              <a:buChar char="Ø"/>
            </a:pPr>
            <a:r>
              <a:rPr lang="ru-RU" sz="2400" b="1" dirty="0">
                <a:solidFill>
                  <a:schemeClr val="accent1">
                    <a:lumMod val="75000"/>
                  </a:schemeClr>
                </a:solidFill>
              </a:rPr>
              <a:t>Количество учебных недель (КГК)</a:t>
            </a:r>
            <a:endParaRPr lang="ru-RU" b="1" dirty="0">
              <a:solidFill>
                <a:schemeClr val="accent1">
                  <a:lumMod val="75000"/>
                </a:schemeClr>
              </a:solidFill>
            </a:endParaRPr>
          </a:p>
        </p:txBody>
      </p:sp>
      <p:pic>
        <p:nvPicPr>
          <p:cNvPr id="4" name="Рисунок 3"/>
          <p:cNvPicPr>
            <a:picLocks noChangeAspect="1"/>
          </p:cNvPicPr>
          <p:nvPr/>
        </p:nvPicPr>
        <p:blipFill>
          <a:blip r:embed="rId2"/>
          <a:stretch>
            <a:fillRect/>
          </a:stretch>
        </p:blipFill>
        <p:spPr>
          <a:xfrm>
            <a:off x="9093078" y="2057262"/>
            <a:ext cx="2240205" cy="1628546"/>
          </a:xfrm>
          <a:prstGeom prst="rect">
            <a:avLst/>
          </a:prstGeom>
          <a:ln>
            <a:solidFill>
              <a:schemeClr val="accent1">
                <a:lumMod val="75000"/>
              </a:schemeClr>
            </a:solidFill>
          </a:ln>
        </p:spPr>
      </p:pic>
      <p:sp>
        <p:nvSpPr>
          <p:cNvPr id="5" name="Прямоугольник 4"/>
          <p:cNvSpPr/>
          <p:nvPr/>
        </p:nvSpPr>
        <p:spPr>
          <a:xfrm>
            <a:off x="9093077" y="3877380"/>
            <a:ext cx="2240207" cy="646331"/>
          </a:xfrm>
          <a:prstGeom prst="rect">
            <a:avLst/>
          </a:prstGeom>
          <a:ln>
            <a:solidFill>
              <a:schemeClr val="accent1">
                <a:lumMod val="75000"/>
              </a:schemeClr>
            </a:solidFill>
          </a:ln>
        </p:spPr>
        <p:txBody>
          <a:bodyPr wrap="square">
            <a:spAutoFit/>
          </a:bodyPr>
          <a:lstStyle/>
          <a:p>
            <a:r>
              <a:rPr lang="ru-RU" b="1" dirty="0">
                <a:solidFill>
                  <a:schemeClr val="accent1">
                    <a:lumMod val="75000"/>
                  </a:schemeClr>
                </a:solidFill>
              </a:rPr>
              <a:t>НОО – 80%/20%, ООО – 70%/30%</a:t>
            </a:r>
            <a:endParaRPr lang="ru-RU" dirty="0"/>
          </a:p>
        </p:txBody>
      </p:sp>
      <p:sp>
        <p:nvSpPr>
          <p:cNvPr id="6" name="Прямоугольник 5"/>
          <p:cNvSpPr/>
          <p:nvPr/>
        </p:nvSpPr>
        <p:spPr>
          <a:xfrm>
            <a:off x="9093076" y="4871378"/>
            <a:ext cx="2240207" cy="1077218"/>
          </a:xfrm>
          <a:prstGeom prst="rect">
            <a:avLst/>
          </a:prstGeom>
          <a:ln>
            <a:solidFill>
              <a:schemeClr val="accent1">
                <a:lumMod val="75000"/>
              </a:schemeClr>
            </a:solidFill>
          </a:ln>
        </p:spPr>
        <p:txBody>
          <a:bodyPr wrap="square">
            <a:spAutoFit/>
          </a:bodyPr>
          <a:lstStyle/>
          <a:p>
            <a:r>
              <a:rPr lang="ru-RU" sz="1600" b="1" dirty="0">
                <a:solidFill>
                  <a:schemeClr val="accent1">
                    <a:lumMod val="75000"/>
                  </a:schemeClr>
                </a:solidFill>
                <a:ea typeface="Times New Roman" panose="02020603050405020304" pitchFamily="18" charset="0"/>
              </a:rPr>
              <a:t>НОО – до 1320 акад. ч. за четыре года</a:t>
            </a:r>
            <a:endParaRPr lang="ru-RU" sz="1600" dirty="0"/>
          </a:p>
          <a:p>
            <a:r>
              <a:rPr lang="ru-RU" sz="1600" b="1" dirty="0">
                <a:solidFill>
                  <a:schemeClr val="accent1">
                    <a:lumMod val="75000"/>
                  </a:schemeClr>
                </a:solidFill>
                <a:ea typeface="Times New Roman" panose="02020603050405020304" pitchFamily="18" charset="0"/>
              </a:rPr>
              <a:t>ООО - до 1750 акад. ч. за пять лет</a:t>
            </a:r>
            <a:endParaRPr lang="ru-RU" sz="1600" b="1" dirty="0">
              <a:solidFill>
                <a:schemeClr val="accent1">
                  <a:lumMod val="75000"/>
                </a:schemeClr>
              </a:solidFill>
            </a:endParaRPr>
          </a:p>
        </p:txBody>
      </p:sp>
    </p:spTree>
    <p:extLst>
      <p:ext uri="{BB962C8B-B14F-4D97-AF65-F5344CB8AC3E}">
        <p14:creationId xmlns:p14="http://schemas.microsoft.com/office/powerpoint/2010/main" val="954434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380751" y="1380367"/>
            <a:ext cx="5287167" cy="3363667"/>
          </a:xfrm>
          <a:prstGeom prst="rect">
            <a:avLst/>
          </a:prstGeom>
          <a:noFill/>
          <a:ln>
            <a:noFill/>
          </a:ln>
        </p:spPr>
      </p:pic>
      <p:sp>
        <p:nvSpPr>
          <p:cNvPr id="55" name="Google Shape;55;p13"/>
          <p:cNvSpPr txBox="1"/>
          <p:nvPr/>
        </p:nvSpPr>
        <p:spPr>
          <a:xfrm>
            <a:off x="151028" y="441887"/>
            <a:ext cx="3316075" cy="1805326"/>
          </a:xfrm>
          <a:prstGeom prst="rect">
            <a:avLst/>
          </a:prstGeom>
          <a:noFill/>
          <a:ln>
            <a:noFill/>
          </a:ln>
        </p:spPr>
        <p:txBody>
          <a:bodyPr spcFirstLastPara="1" wrap="square" lIns="121900" tIns="121900" rIns="121900" bIns="121900" anchor="t" anchorCtr="0">
            <a:spAutoFit/>
          </a:bodyPr>
          <a:lstStyle/>
          <a:p>
            <a:pPr algn="ctr"/>
            <a:r>
              <a:rPr lang="ru" sz="1733" b="1" dirty="0"/>
              <a:t>Учебный план определяется количеством часов по Примерном рабочим</a:t>
            </a:r>
            <a:endParaRPr sz="1733" b="1" dirty="0"/>
          </a:p>
          <a:p>
            <a:pPr algn="ctr"/>
            <a:r>
              <a:rPr lang="ru" sz="1733" b="1" dirty="0"/>
              <a:t>программам по предметам</a:t>
            </a:r>
            <a:r>
              <a:rPr lang="ru" sz="1600" dirty="0"/>
              <a:t>, например:</a:t>
            </a:r>
            <a:endParaRPr sz="1600" dirty="0"/>
          </a:p>
          <a:p>
            <a:pPr algn="ctr"/>
            <a:endParaRPr sz="1600" dirty="0"/>
          </a:p>
        </p:txBody>
      </p:sp>
      <p:grpSp>
        <p:nvGrpSpPr>
          <p:cNvPr id="56" name="Google Shape;56;p13"/>
          <p:cNvGrpSpPr/>
          <p:nvPr/>
        </p:nvGrpSpPr>
        <p:grpSpPr>
          <a:xfrm>
            <a:off x="332599" y="2198767"/>
            <a:ext cx="2952951" cy="2827067"/>
            <a:chOff x="249449" y="1741175"/>
            <a:chExt cx="2214713" cy="2120300"/>
          </a:xfrm>
        </p:grpSpPr>
        <p:pic>
          <p:nvPicPr>
            <p:cNvPr id="57" name="Google Shape;57;p13"/>
            <p:cNvPicPr preferRelativeResize="0"/>
            <p:nvPr/>
          </p:nvPicPr>
          <p:blipFill rotWithShape="1">
            <a:blip r:embed="rId4">
              <a:alphaModFix/>
            </a:blip>
            <a:srcRect r="45593"/>
            <a:stretch/>
          </p:blipFill>
          <p:spPr>
            <a:xfrm>
              <a:off x="249449" y="1741175"/>
              <a:ext cx="2214700" cy="2120300"/>
            </a:xfrm>
            <a:prstGeom prst="rect">
              <a:avLst/>
            </a:prstGeom>
            <a:noFill/>
            <a:ln>
              <a:noFill/>
            </a:ln>
          </p:spPr>
        </p:pic>
        <p:pic>
          <p:nvPicPr>
            <p:cNvPr id="58" name="Google Shape;58;p13"/>
            <p:cNvPicPr preferRelativeResize="0"/>
            <p:nvPr/>
          </p:nvPicPr>
          <p:blipFill rotWithShape="1">
            <a:blip r:embed="rId4">
              <a:alphaModFix/>
            </a:blip>
            <a:srcRect l="73804" t="9362" r="17418"/>
            <a:stretch/>
          </p:blipFill>
          <p:spPr>
            <a:xfrm>
              <a:off x="2105463" y="1931925"/>
              <a:ext cx="358700" cy="1929550"/>
            </a:xfrm>
            <a:prstGeom prst="rect">
              <a:avLst/>
            </a:prstGeom>
            <a:noFill/>
            <a:ln>
              <a:noFill/>
            </a:ln>
          </p:spPr>
        </p:pic>
      </p:grpSp>
      <p:sp>
        <p:nvSpPr>
          <p:cNvPr id="59" name="Google Shape;59;p13"/>
          <p:cNvSpPr txBox="1"/>
          <p:nvPr/>
        </p:nvSpPr>
        <p:spPr>
          <a:xfrm>
            <a:off x="332733" y="5097468"/>
            <a:ext cx="2952800" cy="615513"/>
          </a:xfrm>
          <a:prstGeom prst="rect">
            <a:avLst/>
          </a:prstGeom>
          <a:noFill/>
          <a:ln>
            <a:noFill/>
          </a:ln>
        </p:spPr>
        <p:txBody>
          <a:bodyPr spcFirstLastPara="1" wrap="square" lIns="121900" tIns="121900" rIns="121900" bIns="121900" anchor="t" anchorCtr="0">
            <a:spAutoFit/>
          </a:bodyPr>
          <a:lstStyle/>
          <a:p>
            <a:r>
              <a:rPr lang="ru" sz="2400" b="1"/>
              <a:t>748/34= 22 часа/нед</a:t>
            </a:r>
            <a:endParaRPr sz="2400" b="1"/>
          </a:p>
        </p:txBody>
      </p:sp>
      <p:sp>
        <p:nvSpPr>
          <p:cNvPr id="60" name="Google Shape;60;p13"/>
          <p:cNvSpPr txBox="1"/>
          <p:nvPr/>
        </p:nvSpPr>
        <p:spPr>
          <a:xfrm>
            <a:off x="8526062" y="545867"/>
            <a:ext cx="3152800" cy="2912937"/>
          </a:xfrm>
          <a:prstGeom prst="rect">
            <a:avLst/>
          </a:prstGeom>
          <a:noFill/>
          <a:ln>
            <a:noFill/>
          </a:ln>
        </p:spPr>
        <p:txBody>
          <a:bodyPr spcFirstLastPara="1" wrap="square" lIns="121900" tIns="121900" rIns="121900" bIns="121900" anchor="t" anchorCtr="0">
            <a:spAutoFit/>
          </a:bodyPr>
          <a:lstStyle/>
          <a:p>
            <a:pPr algn="ctr"/>
            <a:r>
              <a:rPr lang="ru" sz="1733" b="1" dirty="0"/>
              <a:t>Количество часов внеурочной деятельности определяется с учетом интересов обучающихся и возможностей организации, осуществляющей образовательную деятельность из расчета 20% от общего объема программы</a:t>
            </a:r>
            <a:endParaRPr sz="1733" b="1" dirty="0"/>
          </a:p>
        </p:txBody>
      </p:sp>
      <p:sp>
        <p:nvSpPr>
          <p:cNvPr id="61" name="Google Shape;61;p13"/>
          <p:cNvSpPr txBox="1"/>
          <p:nvPr/>
        </p:nvSpPr>
        <p:spPr>
          <a:xfrm>
            <a:off x="240467" y="5578534"/>
            <a:ext cx="4775200" cy="779532"/>
          </a:xfrm>
          <a:prstGeom prst="rect">
            <a:avLst/>
          </a:prstGeom>
          <a:noFill/>
          <a:ln>
            <a:noFill/>
          </a:ln>
        </p:spPr>
        <p:txBody>
          <a:bodyPr spcFirstLastPara="1" wrap="square" lIns="121900" tIns="121900" rIns="121900" bIns="121900" anchor="t" anchorCtr="0">
            <a:spAutoFit/>
          </a:bodyPr>
          <a:lstStyle/>
          <a:p>
            <a:r>
              <a:rPr lang="ru" sz="1733"/>
              <a:t>По СанПиН 1.2.3685-21 учебная нагрузка не должна превышать 23 часа/нед</a:t>
            </a:r>
            <a:endParaRPr sz="1733"/>
          </a:p>
        </p:txBody>
      </p:sp>
      <p:sp>
        <p:nvSpPr>
          <p:cNvPr id="62" name="Google Shape;62;p13"/>
          <p:cNvSpPr txBox="1"/>
          <p:nvPr/>
        </p:nvSpPr>
        <p:spPr>
          <a:xfrm>
            <a:off x="9197700" y="3662300"/>
            <a:ext cx="2178800" cy="1723508"/>
          </a:xfrm>
          <a:prstGeom prst="rect">
            <a:avLst/>
          </a:prstGeom>
          <a:noFill/>
          <a:ln>
            <a:noFill/>
          </a:ln>
        </p:spPr>
        <p:txBody>
          <a:bodyPr spcFirstLastPara="1" wrap="square" lIns="121900" tIns="121900" rIns="121900" bIns="121900" anchor="t" anchorCtr="0">
            <a:spAutoFit/>
          </a:bodyPr>
          <a:lstStyle/>
          <a:p>
            <a:r>
              <a:rPr lang="ru" sz="1600" i="1"/>
              <a:t>22 часа - 80%</a:t>
            </a:r>
            <a:endParaRPr sz="1600" i="1"/>
          </a:p>
          <a:p>
            <a:r>
              <a:rPr lang="ru" sz="1600" i="1"/>
              <a:t>х часов - 20%</a:t>
            </a:r>
            <a:endParaRPr sz="1600" i="1"/>
          </a:p>
          <a:p>
            <a:endParaRPr sz="1600" i="1"/>
          </a:p>
          <a:p>
            <a:r>
              <a:rPr lang="ru" sz="1600" i="1"/>
              <a:t>Х= 5.5 часов/нед</a:t>
            </a:r>
            <a:endParaRPr sz="1600" i="1"/>
          </a:p>
          <a:p>
            <a:endParaRPr sz="1600" i="1"/>
          </a:p>
          <a:p>
            <a:r>
              <a:rPr lang="ru" sz="1600" i="1"/>
              <a:t>или 187 часов/год</a:t>
            </a:r>
            <a:endParaRPr sz="1600"/>
          </a:p>
        </p:txBody>
      </p:sp>
      <p:sp>
        <p:nvSpPr>
          <p:cNvPr id="63" name="Google Shape;63;p13"/>
          <p:cNvSpPr/>
          <p:nvPr/>
        </p:nvSpPr>
        <p:spPr>
          <a:xfrm>
            <a:off x="4841533" y="4698233"/>
            <a:ext cx="6336000" cy="2159600"/>
          </a:xfrm>
          <a:prstGeom prst="leftArrow">
            <a:avLst>
              <a:gd name="adj1" fmla="val 50000"/>
              <a:gd name="adj2" fmla="val 50000"/>
            </a:avLst>
          </a:prstGeom>
          <a:solidFill>
            <a:srgbClr val="FFF2CC"/>
          </a:solidFill>
          <a:ln w="9525" cap="flat" cmpd="sng">
            <a:solidFill>
              <a:srgbClr val="1C4587"/>
            </a:solidFill>
            <a:prstDash val="solid"/>
            <a:round/>
            <a:headEnd type="none" w="sm" len="sm"/>
            <a:tailEnd type="none" w="sm" len="sm"/>
          </a:ln>
        </p:spPr>
        <p:txBody>
          <a:bodyPr spcFirstLastPara="1" wrap="square" lIns="121900" tIns="121900" rIns="121900" bIns="121900" anchor="ctr" anchorCtr="0">
            <a:noAutofit/>
          </a:bodyPr>
          <a:lstStyle/>
          <a:p>
            <a:r>
              <a:rPr lang="ru" sz="1600"/>
              <a:t>Из часов внеурочной деятельность часть можно включить в учебный план, с учетом СанПиН</a:t>
            </a:r>
            <a:endParaRPr sz="1600"/>
          </a:p>
        </p:txBody>
      </p:sp>
    </p:spTree>
    <p:extLst>
      <p:ext uri="{BB962C8B-B14F-4D97-AF65-F5344CB8AC3E}">
        <p14:creationId xmlns:p14="http://schemas.microsoft.com/office/powerpoint/2010/main" val="2271100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43075" y="1819893"/>
            <a:ext cx="7791450" cy="2524125"/>
          </a:xfrm>
          <a:prstGeom prst="rect">
            <a:avLst/>
          </a:prstGeom>
          <a:ln>
            <a:solidFill>
              <a:schemeClr val="accent1"/>
            </a:solidFill>
          </a:ln>
        </p:spPr>
      </p:pic>
      <p:sp>
        <p:nvSpPr>
          <p:cNvPr id="4" name="Прямоугольник 3"/>
          <p:cNvSpPr/>
          <p:nvPr/>
        </p:nvSpPr>
        <p:spPr>
          <a:xfrm>
            <a:off x="2590800" y="1235544"/>
            <a:ext cx="6096000" cy="400110"/>
          </a:xfrm>
          <a:prstGeom prst="rect">
            <a:avLst/>
          </a:prstGeom>
        </p:spPr>
        <p:txBody>
          <a:bodyPr>
            <a:spAutoFit/>
          </a:bodyPr>
          <a:lstStyle/>
          <a:p>
            <a:r>
              <a:rPr lang="ru-RU" sz="2000" b="1" dirty="0">
                <a:solidFill>
                  <a:srgbClr val="0070C0"/>
                </a:solidFill>
              </a:rPr>
              <a:t>Государственные образовательные стандарты. 2004г. </a:t>
            </a:r>
            <a:endParaRPr lang="ru-RU" sz="2000" b="1" dirty="0"/>
          </a:p>
        </p:txBody>
      </p:sp>
      <p:sp>
        <p:nvSpPr>
          <p:cNvPr id="5" name="Прямоугольник 4"/>
          <p:cNvSpPr/>
          <p:nvPr/>
        </p:nvSpPr>
        <p:spPr>
          <a:xfrm>
            <a:off x="1872496" y="272534"/>
            <a:ext cx="7769563" cy="523220"/>
          </a:xfrm>
          <a:prstGeom prst="rect">
            <a:avLst/>
          </a:prstGeom>
        </p:spPr>
        <p:txBody>
          <a:bodyPr wrap="none">
            <a:spAutoFit/>
          </a:bodyPr>
          <a:lstStyle/>
          <a:p>
            <a:r>
              <a:rPr lang="ru-RU" sz="2800" b="1" dirty="0">
                <a:solidFill>
                  <a:srgbClr val="0070C0"/>
                </a:solidFill>
              </a:rPr>
              <a:t>Первое поколение образовательных стандартов</a:t>
            </a:r>
            <a:endParaRPr lang="ru-RU" sz="2800" dirty="0"/>
          </a:p>
        </p:txBody>
      </p:sp>
      <p:sp>
        <p:nvSpPr>
          <p:cNvPr id="6" name="TextBox 5"/>
          <p:cNvSpPr txBox="1"/>
          <p:nvPr/>
        </p:nvSpPr>
        <p:spPr>
          <a:xfrm>
            <a:off x="1872496" y="4765431"/>
            <a:ext cx="7662029" cy="1477328"/>
          </a:xfrm>
          <a:prstGeom prst="rect">
            <a:avLst/>
          </a:prstGeom>
          <a:noFill/>
          <a:ln>
            <a:solidFill>
              <a:schemeClr val="accent1"/>
            </a:solidFill>
          </a:ln>
        </p:spPr>
        <p:txBody>
          <a:bodyPr wrap="square" rtlCol="0">
            <a:spAutoFit/>
          </a:bodyPr>
          <a:lstStyle/>
          <a:p>
            <a:r>
              <a:rPr lang="ru-RU" b="1" dirty="0">
                <a:solidFill>
                  <a:srgbClr val="0070C0"/>
                </a:solidFill>
              </a:rPr>
              <a:t>Структура документа </a:t>
            </a:r>
            <a:r>
              <a:rPr lang="ru-RU" dirty="0"/>
              <a:t>(всего 155 стр.):</a:t>
            </a:r>
          </a:p>
          <a:p>
            <a:pPr marL="285750" indent="-285750">
              <a:buFont typeface="Wingdings" panose="05000000000000000000" pitchFamily="2" charset="2"/>
              <a:buChar char="§"/>
            </a:pPr>
            <a:r>
              <a:rPr lang="ru-RU" dirty="0"/>
              <a:t>Общие положения</a:t>
            </a:r>
          </a:p>
          <a:p>
            <a:pPr marL="285750" indent="-285750">
              <a:buFont typeface="Wingdings" panose="05000000000000000000" pitchFamily="2" charset="2"/>
              <a:buChar char="§"/>
            </a:pPr>
            <a:r>
              <a:rPr lang="ru-RU" dirty="0"/>
              <a:t>Общие учебные умения, навыки и способы деятельности</a:t>
            </a:r>
          </a:p>
          <a:p>
            <a:pPr marL="285750" indent="-285750">
              <a:buFont typeface="Wingdings" panose="05000000000000000000" pitchFamily="2" charset="2"/>
              <a:buChar char="§"/>
            </a:pPr>
            <a:r>
              <a:rPr lang="ru-RU" dirty="0"/>
              <a:t>Стандарт основного общего образования по предметам (148 стр.)</a:t>
            </a:r>
          </a:p>
          <a:p>
            <a:pPr marL="285750" indent="-285750">
              <a:buFont typeface="Wingdings" panose="05000000000000000000" pitchFamily="2" charset="2"/>
              <a:buChar char="§"/>
            </a:pPr>
            <a:r>
              <a:rPr lang="ru-RU" dirty="0"/>
              <a:t>Пояснительная записка</a:t>
            </a:r>
          </a:p>
        </p:txBody>
      </p:sp>
    </p:spTree>
    <p:extLst>
      <p:ext uri="{BB962C8B-B14F-4D97-AF65-F5344CB8AC3E}">
        <p14:creationId xmlns:p14="http://schemas.microsoft.com/office/powerpoint/2010/main" val="3128968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918" y="1252176"/>
            <a:ext cx="10972799" cy="5355312"/>
          </a:xfrm>
          <a:prstGeom prst="rect">
            <a:avLst/>
          </a:prstGeom>
        </p:spPr>
        <p:txBody>
          <a:bodyPr wrap="square">
            <a:spAutoFit/>
          </a:bodyPr>
          <a:lstStyle/>
          <a:p>
            <a:pPr marL="171450" indent="-171450">
              <a:buFont typeface="Arial" panose="020B0604020202020204" pitchFamily="34" charset="0"/>
              <a:buChar char="•"/>
            </a:pPr>
            <a:r>
              <a:rPr lang="ru-RU" dirty="0"/>
              <a:t>переход к </a:t>
            </a:r>
            <a:r>
              <a:rPr lang="ru-RU" dirty="0">
                <a:solidFill>
                  <a:srgbClr val="0070C0"/>
                </a:solidFill>
              </a:rPr>
              <a:t>4-летнему начальному образованию</a:t>
            </a:r>
            <a:r>
              <a:rPr lang="ru-RU" dirty="0"/>
              <a:t>;</a:t>
            </a:r>
          </a:p>
          <a:p>
            <a:pPr marL="171450" indent="-171450">
              <a:buFont typeface="Arial" panose="020B0604020202020204" pitchFamily="34" charset="0"/>
              <a:buChar char="•"/>
            </a:pPr>
            <a:r>
              <a:rPr lang="ru-RU" i="1" dirty="0"/>
              <a:t>введение </a:t>
            </a:r>
            <a:r>
              <a:rPr lang="ru-RU" dirty="0">
                <a:solidFill>
                  <a:srgbClr val="0070C0"/>
                </a:solidFill>
              </a:rPr>
              <a:t>профильного обучения </a:t>
            </a:r>
            <a:r>
              <a:rPr lang="ru-RU" i="1" dirty="0"/>
              <a:t>на старшей ступени школы;</a:t>
            </a:r>
          </a:p>
          <a:p>
            <a:pPr marL="171450" indent="-171450">
              <a:buFont typeface="Arial" panose="020B0604020202020204" pitchFamily="34" charset="0"/>
              <a:buChar char="•"/>
            </a:pPr>
            <a:r>
              <a:rPr lang="ru-RU" dirty="0"/>
              <a:t>нормализация </a:t>
            </a:r>
            <a:r>
              <a:rPr lang="ru-RU" dirty="0">
                <a:solidFill>
                  <a:srgbClr val="0070C0"/>
                </a:solidFill>
              </a:rPr>
              <a:t>учебной нагрузки </a:t>
            </a:r>
            <a:r>
              <a:rPr lang="ru-RU" dirty="0"/>
              <a:t>учащихся, устранение перегрузок, подрывающих их физическое и психическое здоровье;</a:t>
            </a:r>
          </a:p>
          <a:p>
            <a:pPr marL="171450" indent="-171450">
              <a:buFont typeface="Arial" panose="020B0604020202020204" pitchFamily="34" charset="0"/>
              <a:buChar char="•"/>
            </a:pPr>
            <a:r>
              <a:rPr lang="ru-RU" dirty="0"/>
              <a:t>соответствие содержания образования </a:t>
            </a:r>
            <a:r>
              <a:rPr lang="ru-RU" dirty="0">
                <a:solidFill>
                  <a:srgbClr val="0070C0"/>
                </a:solidFill>
              </a:rPr>
              <a:t>возрастным закономерностям </a:t>
            </a:r>
            <a:r>
              <a:rPr lang="ru-RU" dirty="0"/>
              <a:t>развития учащихся;</a:t>
            </a:r>
          </a:p>
          <a:p>
            <a:pPr marL="171450" indent="-171450">
              <a:buFont typeface="Arial" panose="020B0604020202020204" pitchFamily="34" charset="0"/>
              <a:buChar char="•"/>
            </a:pPr>
            <a:r>
              <a:rPr lang="ru-RU" dirty="0">
                <a:solidFill>
                  <a:srgbClr val="0070C0"/>
                </a:solidFill>
              </a:rPr>
              <a:t>личностная ориентация </a:t>
            </a:r>
            <a:r>
              <a:rPr lang="ru-RU" dirty="0"/>
              <a:t>содержания образования;</a:t>
            </a:r>
          </a:p>
          <a:p>
            <a:pPr marL="171450" indent="-171450">
              <a:buFont typeface="Arial" panose="020B0604020202020204" pitchFamily="34" charset="0"/>
              <a:buChar char="•"/>
            </a:pPr>
            <a:r>
              <a:rPr lang="ru-RU" b="1" i="1" dirty="0" err="1">
                <a:solidFill>
                  <a:srgbClr val="0070C0"/>
                </a:solidFill>
              </a:rPr>
              <a:t>деятельностный</a:t>
            </a:r>
            <a:r>
              <a:rPr lang="ru-RU" b="1" i="1" dirty="0">
                <a:solidFill>
                  <a:srgbClr val="0070C0"/>
                </a:solidFill>
              </a:rPr>
              <a:t> характер </a:t>
            </a:r>
            <a:r>
              <a:rPr lang="ru-RU" i="1" dirty="0"/>
              <a:t>образования, направленность содержания образования на формирование общих учебных умений и навыков, обобщенных способов учебной, познавательной, коммуникативной, практической, творческой деятельности, на получение учащимися опыта этой деятельности;</a:t>
            </a:r>
          </a:p>
          <a:p>
            <a:pPr marL="171450" indent="-171450">
              <a:buFont typeface="Arial" panose="020B0604020202020204" pitchFamily="34" charset="0"/>
              <a:buChar char="•"/>
            </a:pPr>
            <a:r>
              <a:rPr lang="ru-RU" i="1" dirty="0"/>
              <a:t>усиление </a:t>
            </a:r>
            <a:r>
              <a:rPr lang="ru-RU" i="1" dirty="0">
                <a:solidFill>
                  <a:srgbClr val="0070C0"/>
                </a:solidFill>
              </a:rPr>
              <a:t>воспитательного потенциала </a:t>
            </a:r>
            <a:r>
              <a:rPr lang="ru-RU" i="1" dirty="0"/>
              <a:t>и социально-гуманитарной направленности содержания образования, способствующего утверждению ценностей гражданского общества и правового демократического государства,</a:t>
            </a:r>
          </a:p>
          <a:p>
            <a:pPr marL="171450" indent="-171450">
              <a:buFont typeface="Arial" panose="020B0604020202020204" pitchFamily="34" charset="0"/>
              <a:buChar char="•"/>
            </a:pPr>
            <a:r>
              <a:rPr lang="ru-RU" i="1" dirty="0"/>
              <a:t>формирование </a:t>
            </a:r>
            <a:r>
              <a:rPr lang="ru-RU" b="1" i="1" dirty="0">
                <a:solidFill>
                  <a:srgbClr val="0070C0"/>
                </a:solidFill>
              </a:rPr>
              <a:t>ключевых компетенций </a:t>
            </a:r>
            <a:r>
              <a:rPr lang="ru-RU" i="1" dirty="0"/>
              <a:t>- готовности учащихся использовать усвоенные знания, умения и способы деятельности в реальной жизни для решения практических задач; </a:t>
            </a:r>
          </a:p>
          <a:p>
            <a:pPr marL="171450" indent="-171450">
              <a:buFont typeface="Arial" panose="020B0604020202020204" pitchFamily="34" charset="0"/>
              <a:buChar char="•"/>
            </a:pPr>
            <a:r>
              <a:rPr lang="ru-RU" dirty="0"/>
              <a:t>обеспечение </a:t>
            </a:r>
            <a:r>
              <a:rPr lang="ru-RU" dirty="0">
                <a:solidFill>
                  <a:srgbClr val="0070C0"/>
                </a:solidFill>
              </a:rPr>
              <a:t>вариативности</a:t>
            </a:r>
            <a:r>
              <a:rPr lang="ru-RU" dirty="0"/>
              <a:t> и свободы выбора в образовании;</a:t>
            </a:r>
          </a:p>
          <a:p>
            <a:pPr marL="171450" indent="-171450">
              <a:buFont typeface="Arial" panose="020B0604020202020204" pitchFamily="34" charset="0"/>
              <a:buChar char="•"/>
            </a:pPr>
            <a:r>
              <a:rPr lang="ru-RU" dirty="0"/>
              <a:t>усиление роли дисциплин, обеспечивающих успешную </a:t>
            </a:r>
            <a:r>
              <a:rPr lang="ru-RU" dirty="0">
                <a:solidFill>
                  <a:srgbClr val="0070C0"/>
                </a:solidFill>
              </a:rPr>
              <a:t>социализацию учащихся</a:t>
            </a:r>
            <a:r>
              <a:rPr lang="ru-RU" dirty="0"/>
              <a:t>, - экономики, истории, права, литературы, русского, родного и иностранного языков, </a:t>
            </a:r>
          </a:p>
          <a:p>
            <a:pPr marL="171450" indent="-171450">
              <a:buFont typeface="Arial" panose="020B0604020202020204" pitchFamily="34" charset="0"/>
              <a:buChar char="•"/>
            </a:pPr>
            <a:r>
              <a:rPr lang="ru-RU" dirty="0"/>
              <a:t>обеспечение всеобщей </a:t>
            </a:r>
            <a:r>
              <a:rPr lang="ru-RU" dirty="0">
                <a:solidFill>
                  <a:srgbClr val="FF0000"/>
                </a:solidFill>
              </a:rPr>
              <a:t>компьютерной грамотности</a:t>
            </a:r>
            <a:r>
              <a:rPr lang="ru-RU" dirty="0"/>
              <a:t>;</a:t>
            </a:r>
          </a:p>
          <a:p>
            <a:pPr marL="171450" indent="-171450">
              <a:buFont typeface="Arial" panose="020B0604020202020204" pitchFamily="34" charset="0"/>
              <a:buChar char="•"/>
            </a:pPr>
            <a:r>
              <a:rPr lang="ru-RU" dirty="0"/>
              <a:t>повышение удельного веса и качества занятий </a:t>
            </a:r>
            <a:r>
              <a:rPr lang="ru-RU" dirty="0">
                <a:solidFill>
                  <a:srgbClr val="0070C0"/>
                </a:solidFill>
              </a:rPr>
              <a:t>физической культурой </a:t>
            </a:r>
            <a:r>
              <a:rPr lang="ru-RU" dirty="0"/>
              <a:t>и </a:t>
            </a:r>
            <a:r>
              <a:rPr lang="ru-RU" dirty="0" err="1"/>
              <a:t>т.д</a:t>
            </a:r>
            <a:endParaRPr lang="ru-RU" dirty="0"/>
          </a:p>
        </p:txBody>
      </p:sp>
      <p:sp>
        <p:nvSpPr>
          <p:cNvPr id="3" name="Прямоугольник 2"/>
          <p:cNvSpPr/>
          <p:nvPr/>
        </p:nvSpPr>
        <p:spPr>
          <a:xfrm>
            <a:off x="677008" y="89830"/>
            <a:ext cx="10260621" cy="954107"/>
          </a:xfrm>
          <a:prstGeom prst="rect">
            <a:avLst/>
          </a:prstGeom>
        </p:spPr>
        <p:txBody>
          <a:bodyPr wrap="square">
            <a:spAutoFit/>
          </a:bodyPr>
          <a:lstStyle/>
          <a:p>
            <a:r>
              <a:rPr lang="ru-RU" sz="2800" b="1" dirty="0">
                <a:solidFill>
                  <a:srgbClr val="0070C0"/>
                </a:solidFill>
              </a:rPr>
              <a:t>Федеральный компонент государственного стандарта общего образования (2004г.): ключевые особенности </a:t>
            </a:r>
          </a:p>
        </p:txBody>
      </p:sp>
    </p:spTree>
    <p:extLst>
      <p:ext uri="{BB962C8B-B14F-4D97-AF65-F5344CB8AC3E}">
        <p14:creationId xmlns:p14="http://schemas.microsoft.com/office/powerpoint/2010/main" val="1266970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0041" y="96170"/>
            <a:ext cx="9176102" cy="954107"/>
          </a:xfrm>
          <a:prstGeom prst="rect">
            <a:avLst/>
          </a:prstGeom>
        </p:spPr>
        <p:txBody>
          <a:bodyPr wrap="none">
            <a:spAutoFit/>
          </a:bodyPr>
          <a:lstStyle/>
          <a:p>
            <a:r>
              <a:rPr lang="ru-RU" sz="2800" b="1" dirty="0">
                <a:solidFill>
                  <a:srgbClr val="0070C0"/>
                </a:solidFill>
              </a:rPr>
              <a:t>Федеральный компонент </a:t>
            </a:r>
          </a:p>
          <a:p>
            <a:r>
              <a:rPr lang="ru-RU" sz="2800" b="1" dirty="0">
                <a:solidFill>
                  <a:srgbClr val="0070C0"/>
                </a:solidFill>
              </a:rPr>
              <a:t>государственного стандарта общего образования (2004г.)</a:t>
            </a:r>
          </a:p>
        </p:txBody>
      </p:sp>
      <p:sp>
        <p:nvSpPr>
          <p:cNvPr id="3" name="Прямоугольник 2"/>
          <p:cNvSpPr/>
          <p:nvPr/>
        </p:nvSpPr>
        <p:spPr>
          <a:xfrm>
            <a:off x="850041" y="1356082"/>
            <a:ext cx="9829799" cy="5262979"/>
          </a:xfrm>
          <a:prstGeom prst="rect">
            <a:avLst/>
          </a:prstGeom>
        </p:spPr>
        <p:txBody>
          <a:bodyPr wrap="square">
            <a:spAutoFit/>
          </a:bodyPr>
          <a:lstStyle/>
          <a:p>
            <a:pPr algn="just"/>
            <a:r>
              <a:rPr lang="ru-RU" sz="2400" dirty="0"/>
              <a:t>Образовательные стандарты по учебным предметам включают: </a:t>
            </a:r>
          </a:p>
          <a:p>
            <a:pPr marL="285750" indent="-285750" algn="just">
              <a:buFontTx/>
              <a:buChar char="-"/>
            </a:pPr>
            <a:r>
              <a:rPr lang="ru-RU" sz="2400" dirty="0"/>
              <a:t>цели изучения учебного предмета;</a:t>
            </a:r>
          </a:p>
          <a:p>
            <a:pPr marL="285750" indent="-285750" algn="just">
              <a:buFontTx/>
              <a:buChar char="-"/>
            </a:pPr>
            <a:r>
              <a:rPr lang="ru-RU" sz="2400" dirty="0"/>
              <a:t>обязательный минимум содержания основных образовательных программ по данному учебному предмету; </a:t>
            </a:r>
          </a:p>
          <a:p>
            <a:pPr marL="285750" indent="-285750" algn="just">
              <a:buFontTx/>
              <a:buChar char="-"/>
            </a:pPr>
            <a:r>
              <a:rPr lang="ru-RU" sz="2400" dirty="0">
                <a:solidFill>
                  <a:srgbClr val="0070C0"/>
                </a:solidFill>
              </a:rPr>
              <a:t>требования к уровню подготовки выпускников по данному учебному предмету:  </a:t>
            </a:r>
          </a:p>
          <a:p>
            <a:pPr marL="342900" indent="-342900" algn="just">
              <a:buFont typeface="Wingdings" panose="05000000000000000000" pitchFamily="2" charset="2"/>
              <a:buChar char="Ø"/>
            </a:pPr>
            <a:r>
              <a:rPr lang="ru-RU" sz="2400" dirty="0"/>
              <a:t>требования задаются в </a:t>
            </a:r>
            <a:r>
              <a:rPr lang="ru-RU" sz="2400" dirty="0" err="1"/>
              <a:t>деятельностной</a:t>
            </a:r>
            <a:r>
              <a:rPr lang="ru-RU" sz="2400" dirty="0"/>
              <a:t> форме (что в результате изучения данного учебного предмета учащиеся должны знать, уметь, использовать в практической деятельности и повседневной жизни). Требования служат основой разработки контрольно-измерительных материалов для государственной аттестации выпускников образовательных учреждений, реализующих программы основного общего и среднего (полного) общего образования.</a:t>
            </a:r>
            <a:endParaRPr lang="ru-RU" sz="2400" dirty="0">
              <a:solidFill>
                <a:srgbClr val="0070C0"/>
              </a:solidFill>
            </a:endParaRPr>
          </a:p>
          <a:p>
            <a:pPr marL="285750" indent="-285750" algn="just">
              <a:buFontTx/>
              <a:buChar char="-"/>
            </a:pPr>
            <a:endParaRPr lang="ru-RU" sz="2400" dirty="0"/>
          </a:p>
        </p:txBody>
      </p:sp>
    </p:spTree>
    <p:extLst>
      <p:ext uri="{BB962C8B-B14F-4D97-AF65-F5344CB8AC3E}">
        <p14:creationId xmlns:p14="http://schemas.microsoft.com/office/powerpoint/2010/main" val="2746307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29763" y="1178752"/>
            <a:ext cx="6356838" cy="4093428"/>
          </a:xfrm>
          <a:prstGeom prst="rect">
            <a:avLst/>
          </a:prstGeom>
        </p:spPr>
        <p:txBody>
          <a:bodyPr wrap="square">
            <a:spAutoFit/>
          </a:bodyPr>
          <a:lstStyle/>
          <a:p>
            <a:r>
              <a:rPr lang="ru-RU" sz="2000" dirty="0"/>
              <a:t>В результате изучения … ученик должен:</a:t>
            </a:r>
          </a:p>
          <a:p>
            <a:r>
              <a:rPr lang="ru-RU" sz="2000" dirty="0"/>
              <a:t>знать/понимать: …..</a:t>
            </a:r>
          </a:p>
          <a:p>
            <a:r>
              <a:rPr lang="ru-RU" sz="2000" dirty="0"/>
              <a:t>уметь: </a:t>
            </a:r>
          </a:p>
          <a:p>
            <a:pPr marL="171450" indent="-171450">
              <a:buFontTx/>
              <a:buChar char="-"/>
            </a:pPr>
            <a:r>
              <a:rPr lang="ru-RU" sz="2000" dirty="0"/>
              <a:t>объяснять…. </a:t>
            </a:r>
          </a:p>
          <a:p>
            <a:pPr marL="171450" indent="-171450">
              <a:buFontTx/>
              <a:buChar char="-"/>
            </a:pPr>
            <a:r>
              <a:rPr lang="ru-RU" sz="2000" dirty="0"/>
              <a:t>изучать …..</a:t>
            </a:r>
          </a:p>
          <a:p>
            <a:pPr marL="171450" indent="-171450">
              <a:buFontTx/>
              <a:buChar char="-"/>
            </a:pPr>
            <a:r>
              <a:rPr lang="ru-RU" sz="2000" dirty="0"/>
              <a:t>ставить эксперименты, описывать и объяснять результаты опытов; наблюдать….</a:t>
            </a:r>
          </a:p>
          <a:p>
            <a:pPr marL="171450" indent="-171450">
              <a:buFontTx/>
              <a:buChar char="-"/>
            </a:pPr>
            <a:r>
              <a:rPr lang="ru-RU" sz="2000" dirty="0"/>
              <a:t>распознавать и описывать;</a:t>
            </a:r>
          </a:p>
          <a:p>
            <a:pPr marL="171450" indent="-171450">
              <a:buFontTx/>
              <a:buChar char="-"/>
            </a:pPr>
            <a:r>
              <a:rPr lang="ru-RU" sz="2000" dirty="0"/>
              <a:t>выявлять …</a:t>
            </a:r>
          </a:p>
          <a:p>
            <a:pPr marL="171450" indent="-171450">
              <a:buFontTx/>
              <a:buChar char="-"/>
            </a:pPr>
            <a:r>
              <a:rPr lang="ru-RU" sz="2000" dirty="0"/>
              <a:t>анализировать и оценивать ….</a:t>
            </a:r>
          </a:p>
          <a:p>
            <a:pPr marL="171450" indent="-171450">
              <a:buFontTx/>
              <a:buChar char="-"/>
            </a:pPr>
            <a:r>
              <a:rPr lang="ru-RU" sz="2000" dirty="0"/>
              <a:t>находить в тексте учебника… </a:t>
            </a:r>
          </a:p>
          <a:p>
            <a:pPr marL="171450" indent="-171450">
              <a:buFontTx/>
              <a:buChar char="-"/>
            </a:pPr>
            <a:r>
              <a:rPr lang="ru-RU" sz="2000" dirty="0"/>
              <a:t>соблюдать….</a:t>
            </a:r>
          </a:p>
          <a:p>
            <a:pPr marL="171450" indent="-171450">
              <a:buFontTx/>
              <a:buChar char="-"/>
            </a:pPr>
            <a:r>
              <a:rPr lang="ru-RU" sz="2000" dirty="0"/>
              <a:t>Применять... </a:t>
            </a:r>
          </a:p>
        </p:txBody>
      </p:sp>
      <p:sp>
        <p:nvSpPr>
          <p:cNvPr id="4" name="Прямоугольник 3"/>
          <p:cNvSpPr/>
          <p:nvPr/>
        </p:nvSpPr>
        <p:spPr>
          <a:xfrm>
            <a:off x="1616384" y="421759"/>
            <a:ext cx="7660367" cy="523220"/>
          </a:xfrm>
          <a:prstGeom prst="rect">
            <a:avLst/>
          </a:prstGeom>
        </p:spPr>
        <p:txBody>
          <a:bodyPr wrap="none">
            <a:spAutoFit/>
          </a:bodyPr>
          <a:lstStyle/>
          <a:p>
            <a:r>
              <a:rPr lang="ru-RU" sz="2800" b="1" dirty="0">
                <a:solidFill>
                  <a:srgbClr val="0070C0"/>
                </a:solidFill>
              </a:rPr>
              <a:t>Требования к уровню подготовки выпускников </a:t>
            </a:r>
          </a:p>
        </p:txBody>
      </p:sp>
      <p:sp>
        <p:nvSpPr>
          <p:cNvPr id="5" name="Прямоугольник 4"/>
          <p:cNvSpPr/>
          <p:nvPr/>
        </p:nvSpPr>
        <p:spPr>
          <a:xfrm>
            <a:off x="4628883" y="4734298"/>
            <a:ext cx="6096000" cy="1754326"/>
          </a:xfrm>
          <a:prstGeom prst="rect">
            <a:avLst/>
          </a:prstGeom>
          <a:ln>
            <a:solidFill>
              <a:schemeClr val="accent1"/>
            </a:solidFill>
          </a:ln>
        </p:spPr>
        <p:txBody>
          <a:bodyPr>
            <a:spAutoFit/>
          </a:bodyPr>
          <a:lstStyle/>
          <a:p>
            <a:pPr algn="just"/>
            <a:r>
              <a:rPr lang="ru-RU" dirty="0"/>
              <a:t>Одним из базовых требований к содержанию основного общего образования является достижение выпускниками уровня </a:t>
            </a:r>
            <a:r>
              <a:rPr lang="ru-RU" b="1" dirty="0">
                <a:solidFill>
                  <a:srgbClr val="0070C0"/>
                </a:solidFill>
              </a:rPr>
              <a:t>функциональной грамотности</a:t>
            </a:r>
            <a:r>
              <a:rPr lang="ru-RU" dirty="0"/>
              <a:t>, необходимой в современном обществе, как по математическому и естественнонаучному, так и по социально-культурному направлениям.</a:t>
            </a:r>
          </a:p>
        </p:txBody>
      </p:sp>
    </p:spTree>
    <p:extLst>
      <p:ext uri="{BB962C8B-B14F-4D97-AF65-F5344CB8AC3E}">
        <p14:creationId xmlns:p14="http://schemas.microsoft.com/office/powerpoint/2010/main" val="177792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5561" y="2294792"/>
            <a:ext cx="5741378" cy="1569660"/>
          </a:xfrm>
          <a:prstGeom prst="rect">
            <a:avLst/>
          </a:prstGeom>
          <a:noFill/>
        </p:spPr>
        <p:txBody>
          <a:bodyPr wrap="square" rtlCol="0">
            <a:spAutoFit/>
          </a:bodyPr>
          <a:lstStyle/>
          <a:p>
            <a:r>
              <a:rPr lang="ru-RU" sz="3200" b="1" dirty="0">
                <a:solidFill>
                  <a:srgbClr val="0070C0"/>
                </a:solidFill>
              </a:rPr>
              <a:t>Второе и третье поколение образовательных стандартов: сравнительная характеристика</a:t>
            </a:r>
          </a:p>
        </p:txBody>
      </p:sp>
    </p:spTree>
    <p:extLst>
      <p:ext uri="{BB962C8B-B14F-4D97-AF65-F5344CB8AC3E}">
        <p14:creationId xmlns:p14="http://schemas.microsoft.com/office/powerpoint/2010/main" val="24210144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Тема Office">
  <a:themeElements>
    <a:clrScheme name="Фиолетовый">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4550</TotalTime>
  <Words>3748</Words>
  <Application>Microsoft Office PowerPoint</Application>
  <PresentationFormat>Широкоэкранный</PresentationFormat>
  <Paragraphs>330</Paragraphs>
  <Slides>44</Slides>
  <Notes>12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44</vt:i4>
      </vt:variant>
    </vt:vector>
  </HeadingPairs>
  <TitlesOfParts>
    <vt:vector size="51" baseType="lpstr">
      <vt:lpstr>Arial</vt:lpstr>
      <vt:lpstr>Calibri</vt:lpstr>
      <vt:lpstr>Calibri Light</vt:lpstr>
      <vt:lpstr>PT Serif</vt:lpstr>
      <vt:lpstr>Wingdings</vt:lpstr>
      <vt:lpstr>Тема Office</vt:lpstr>
      <vt:lpstr>2_Тема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ФГОС 2021: введенные понятия</vt:lpstr>
      <vt:lpstr>Требования к результатам реализации образовательных программ соотнесены с навыками XXI века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Механизмы обеспечения вариативности  образовательных программ</vt:lpstr>
      <vt:lpstr>Особенности требований к информационно-образовательной среде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Обновленные ФГОС</dc:title>
  <dc:creator>Светлана Ефимовна Мансурова</dc:creator>
  <cp:lastModifiedBy>Пользователь</cp:lastModifiedBy>
  <cp:revision>103</cp:revision>
  <dcterms:created xsi:type="dcterms:W3CDTF">2022-01-20T08:17:09Z</dcterms:created>
  <dcterms:modified xsi:type="dcterms:W3CDTF">2023-03-27T00:03:00Z</dcterms:modified>
</cp:coreProperties>
</file>